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96" r:id="rId2"/>
    <p:sldId id="297" r:id="rId3"/>
    <p:sldId id="528" r:id="rId4"/>
    <p:sldId id="529" r:id="rId5"/>
    <p:sldId id="533" r:id="rId6"/>
    <p:sldId id="530" r:id="rId7"/>
    <p:sldId id="574" r:id="rId8"/>
    <p:sldId id="585" r:id="rId9"/>
    <p:sldId id="587" r:id="rId10"/>
    <p:sldId id="586" r:id="rId11"/>
    <p:sldId id="588" r:id="rId12"/>
    <p:sldId id="589" r:id="rId13"/>
    <p:sldId id="590" r:id="rId14"/>
    <p:sldId id="592" r:id="rId15"/>
    <p:sldId id="593" r:id="rId16"/>
    <p:sldId id="594" r:id="rId17"/>
    <p:sldId id="591" r:id="rId18"/>
    <p:sldId id="595" r:id="rId19"/>
    <p:sldId id="304" r:id="rId20"/>
    <p:sldId id="534" r:id="rId21"/>
    <p:sldId id="578" r:id="rId22"/>
    <p:sldId id="535" r:id="rId23"/>
    <p:sldId id="536" r:id="rId24"/>
    <p:sldId id="538" r:id="rId25"/>
    <p:sldId id="537" r:id="rId26"/>
    <p:sldId id="539" r:id="rId27"/>
    <p:sldId id="584" r:id="rId28"/>
    <p:sldId id="571" r:id="rId29"/>
    <p:sldId id="320" r:id="rId30"/>
    <p:sldId id="541" r:id="rId31"/>
    <p:sldId id="542" r:id="rId32"/>
    <p:sldId id="543" r:id="rId33"/>
    <p:sldId id="579" r:id="rId34"/>
    <p:sldId id="544" r:id="rId35"/>
    <p:sldId id="580" r:id="rId36"/>
    <p:sldId id="545" r:id="rId37"/>
    <p:sldId id="546" r:id="rId38"/>
    <p:sldId id="569" r:id="rId39"/>
    <p:sldId id="322" r:id="rId40"/>
    <p:sldId id="547" r:id="rId41"/>
    <p:sldId id="549" r:id="rId42"/>
    <p:sldId id="548" r:id="rId43"/>
    <p:sldId id="568" r:id="rId44"/>
    <p:sldId id="550" r:id="rId45"/>
    <p:sldId id="551" r:id="rId46"/>
    <p:sldId id="324" r:id="rId47"/>
    <p:sldId id="323" r:id="rId48"/>
    <p:sldId id="552" r:id="rId49"/>
    <p:sldId id="553" r:id="rId50"/>
    <p:sldId id="581" r:id="rId51"/>
    <p:sldId id="554" r:id="rId52"/>
    <p:sldId id="563" r:id="rId53"/>
    <p:sldId id="564" r:id="rId54"/>
    <p:sldId id="565" r:id="rId55"/>
    <p:sldId id="566" r:id="rId56"/>
    <p:sldId id="567" r:id="rId57"/>
    <p:sldId id="527" r:id="rId58"/>
    <p:sldId id="316" r:id="rId59"/>
    <p:sldId id="582" r:id="rId60"/>
    <p:sldId id="583" r:id="rId61"/>
    <p:sldId id="269" r:id="rId6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6"/>
  </p:normalViewPr>
  <p:slideViewPr>
    <p:cSldViewPr snapToGrid="0">
      <p:cViewPr varScale="1">
        <p:scale>
          <a:sx n="62" d="100"/>
          <a:sy n="62" d="100"/>
        </p:scale>
        <p:origin x="197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C64E-CFF3-472A-9EA8-3B9EDE6A38EC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E45D-835C-4658-978F-01E3E6A7D6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Formulaire vierge disponible pour un QCM fin de module : à construire en cohérence avec le contenu du module et les points clés de l’enseignement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8E45D-835C-4658-978F-01E3E6A7D6D9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4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6968B8-79B1-1547-F5BA-34A10AB61A9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99126" y="655784"/>
            <a:ext cx="6945745" cy="708961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EA88BA35-1E2F-506A-7E77-6E3716D51D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5130" y="2058988"/>
            <a:ext cx="5773738" cy="906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FR" sz="3000" b="0" i="0" u="none" strike="noStrike" kern="1200" cap="none" spc="0" baseline="0" dirty="0">
                <a:solidFill>
                  <a:schemeClr val="bg1"/>
                </a:solidFill>
                <a:uFillTx/>
                <a:latin typeface="Candara" panose="020E0502030303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0433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7F74B9E-B5C1-4FA3-D4A6-B1495DB2A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89" y="3232148"/>
            <a:ext cx="3466252" cy="3620361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DAB8EEF2-D0B4-CF85-3B2F-D843984E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76A6DC-BA18-25B3-FDF1-22F67F9DFD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E96C9B-FA80-7F2D-04D2-82DD69EB21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ndélabre&#10;&#10;Description générée automatiquement">
            <a:extLst>
              <a:ext uri="{FF2B5EF4-FFF2-40B4-BE49-F238E27FC236}">
                <a16:creationId xmlns:a16="http://schemas.microsoft.com/office/drawing/2014/main" id="{CE6AA08F-A881-C232-1D37-0FFAE4ABB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992">
            <a:off x="4483120" y="2848260"/>
            <a:ext cx="3310353" cy="4142509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BC2C5665-77DB-DEAE-9978-8486D64B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86FAC4-5DA2-12E6-5E27-725B041B58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79D013-0D74-3E1E-58A0-F984CDDA3B8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4288C7D-35EE-E305-8CE5-E0E7D63B43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0" y="2566555"/>
            <a:ext cx="2885807" cy="4354945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72A00657-6BD1-176D-DB6F-E64A4D60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6C3D74-9464-89AC-31F8-4BF4A4DBE0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A21A0F-DF84-6DE3-D161-34A33359B11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3E93E9-14BA-069D-5B8C-3C257871C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248">
            <a:off x="3466562" y="3264423"/>
            <a:ext cx="5374326" cy="3542620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7FEEC0D8-D8CA-2114-EC6E-FE3198E6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F1A791-675D-F2BC-DDC7-B7755CAED8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EA0838-475E-2B86-0CE9-1BDF921218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540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24DE401-D6F9-4038-7363-19FE8FA5E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12" y="2269901"/>
            <a:ext cx="6468973" cy="4520513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2CF9255A-0220-D5F9-4F59-5A52C2FB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917961-CA03-EBAB-84E9-7DB65EF9DC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B5C671-3CBF-F9E0-A737-83AA3F568C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9C0448-05B0-DA6F-9C7E-E11956BBC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2D326-74C2-4F41-82A3-0C317965B5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84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6699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669999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rgbClr val="CC3300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4D5EE06-474A-4A5F-B4A3-9D6DB9943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555" y="2375035"/>
            <a:ext cx="5838394" cy="41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6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Candara" panose="020E05020303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>
                <a:latin typeface="Candara" panose="020E0502030303020204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99888" y="1534121"/>
            <a:ext cx="8344224" cy="4395823"/>
          </a:xfrm>
          <a:prstGeom prst="rect">
            <a:avLst/>
          </a:prstGeom>
          <a:noFill/>
        </p:spPr>
        <p:txBody>
          <a:bodyPr/>
          <a:lstStyle>
            <a:lvl1pPr>
              <a:buClr>
                <a:srgbClr val="C00000"/>
              </a:buClr>
              <a:defRPr sz="2400">
                <a:latin typeface="Candara" panose="020E0502030303020204" pitchFamily="34" charset="0"/>
                <a:ea typeface="Roboto" panose="02000000000000000000" pitchFamily="2" charset="0"/>
              </a:defRPr>
            </a:lvl1pPr>
            <a:lvl2pPr marL="548640" indent="-274320">
              <a:buClr>
                <a:srgbClr val="669999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669999"/>
                </a:solidFill>
                <a:latin typeface="Candara" panose="020E0502030303020204" pitchFamily="34" charset="0"/>
                <a:ea typeface="Roboto" panose="02000000000000000000" pitchFamily="2" charset="0"/>
              </a:defRPr>
            </a:lvl2pPr>
            <a:lvl3pPr marL="822960" indent="-228600">
              <a:buSzPct val="70000"/>
              <a:buFont typeface="Courier New" panose="02070309020205020404" pitchFamily="49" charset="0"/>
              <a:buChar char="o"/>
              <a:defRPr>
                <a:latin typeface="Candara" panose="020E0502030303020204" pitchFamily="34" charset="0"/>
                <a:ea typeface="Roboto" panose="02000000000000000000" pitchFamily="2" charset="0"/>
              </a:defRPr>
            </a:lvl3pPr>
            <a:lvl4pPr marL="1097280" indent="-228600">
              <a:buFont typeface="Wingdings" pitchFamily="2" charset="2"/>
              <a:buChar char="§"/>
              <a:defRPr sz="1800">
                <a:solidFill>
                  <a:srgbClr val="669999"/>
                </a:solidFill>
                <a:latin typeface="Candara" panose="020E0502030303020204" pitchFamily="34" charset="0"/>
                <a:ea typeface="Roboto" panose="02000000000000000000" pitchFamily="2" charset="0"/>
              </a:defRPr>
            </a:lvl4pPr>
            <a:lvl5pPr>
              <a:defRPr>
                <a:latin typeface="Candara" panose="020E0502030303020204" pitchFamily="34" charset="0"/>
                <a:ea typeface="Roboto" panose="02000000000000000000" pitchFamily="2" charset="0"/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802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2232" y="1449288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E2906E-C82C-4E95-B07C-5F20D681A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0062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7569" y="2484382"/>
            <a:ext cx="3044951" cy="38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8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01752" y="1389802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4DBDFD-D236-4CD1-8828-68AEEEDCD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70404"/>
            <a:ext cx="4716016" cy="66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8">
            <a:extLst>
              <a:ext uri="{FF2B5EF4-FFF2-40B4-BE49-F238E27FC236}">
                <a16:creationId xmlns:a16="http://schemas.microsoft.com/office/drawing/2014/main" id="{1BDD9163-C8FC-6338-E5F0-CB5EA9C9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AB8E6A-29AF-C883-48D2-C0E5ABDDB7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68547F-4032-9631-F7E9-122AC78037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9935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01752" y="1407336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04257"/>
            <a:ext cx="3217906" cy="45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4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2232" y="1409750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9" name="Image 8" descr="homme-resurgo.png">
            <a:extLst>
              <a:ext uri="{FF2B5EF4-FFF2-40B4-BE49-F238E27FC236}">
                <a16:creationId xmlns:a16="http://schemas.microsoft.com/office/drawing/2014/main" id="{6028A659-C2A7-4657-A9B3-0DF9EDC8B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06"/>
                    </a14:imgEffect>
                    <a14:imgEffect>
                      <a14:saturation sat="2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-423801"/>
            <a:ext cx="3225560" cy="68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23528" y="1449288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36" y="1786968"/>
            <a:ext cx="4009876" cy="56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9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16" y="1794311"/>
            <a:ext cx="4004687" cy="5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8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01752" y="1390713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3" y="2014361"/>
            <a:ext cx="6222938" cy="43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01752" y="1422532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AB8410-B21E-4B95-A324-CBC78273A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079069"/>
            <a:ext cx="6222938" cy="43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9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colorTemperature colorTemp="2538"/>
                    </a14:imgEffect>
                    <a14:imgEffect>
                      <a14:saturation sat="80000"/>
                    </a14:imgEffect>
                    <a14:imgEffect>
                      <a14:brightnessContrast bright="-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573">
            <a:off x="626449" y="2789645"/>
            <a:ext cx="3051163" cy="21506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7370" y="1377396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815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2232" y="1449886"/>
            <a:ext cx="8503920" cy="4572000"/>
          </a:xfrm>
          <a:noFill/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B3A302-50AB-4930-B39B-FD762B46A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01741" y="1460142"/>
            <a:ext cx="4270248" cy="62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8">
            <a:extLst>
              <a:ext uri="{FF2B5EF4-FFF2-40B4-BE49-F238E27FC236}">
                <a16:creationId xmlns:a16="http://schemas.microsoft.com/office/drawing/2014/main" id="{F5268531-B379-F66F-2485-5E964108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31F7AC-5602-5575-37FC-C8FEB41DB2E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FCF665-1D36-B55C-3221-51841F670D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55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60CCD84D-43B0-4125-76C9-34846CD8BE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138598" y="1294510"/>
            <a:ext cx="2605518" cy="55519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ce réservé du numéro de diapositive 28">
            <a:extLst>
              <a:ext uri="{FF2B5EF4-FFF2-40B4-BE49-F238E27FC236}">
                <a16:creationId xmlns:a16="http://schemas.microsoft.com/office/drawing/2014/main" id="{9E7C733B-981A-CB47-9BDA-C03C08BC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4D83-6C75-C9ED-A0CF-D0856AFD92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714F8C-0CDB-3313-7375-D71ADD6BB6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664B07D-FB22-D70D-C3E3-56B51E71F2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4" y="1181390"/>
            <a:ext cx="2666224" cy="5681300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16BAE193-80BD-3327-CF41-E596C2D5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1C9329-66BD-A364-0CDD-64C25EDD64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3D9849-7E2E-92F4-F25E-ED6DEAD833E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C66498-2CB9-00C7-EBC8-DA60E605E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85" y="1488745"/>
            <a:ext cx="3112115" cy="5187427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070324CF-B553-B445-2B45-B3669A50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D02426-C679-88F0-1150-4D63F672CE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DD8527-80CD-7A3B-9D70-0E24D5632C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0812175-8A49-C184-02A0-A9E4467162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1842">
            <a:off x="4015410" y="3179700"/>
            <a:ext cx="4823790" cy="3398895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ADB6F5E6-C367-6BD6-EEDE-88BF4C27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4FF699-520A-4ACB-AAB6-03E365F1116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87C1F-6E4B-248A-4497-D16D183D44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3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4195E2F-12EE-638D-648D-AE8F4C1B20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37" y="3223490"/>
            <a:ext cx="3995251" cy="3634509"/>
          </a:xfrm>
          <a:prstGeom prst="rect">
            <a:avLst/>
          </a:prstGeom>
        </p:spPr>
      </p:pic>
      <p:sp>
        <p:nvSpPr>
          <p:cNvPr id="8" name="Espace réservé du numéro de diapositive 28">
            <a:extLst>
              <a:ext uri="{FF2B5EF4-FFF2-40B4-BE49-F238E27FC236}">
                <a16:creationId xmlns:a16="http://schemas.microsoft.com/office/drawing/2014/main" id="{2436D9D5-FDA1-CF5D-482F-335E3451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D7E27B-9755-F963-C408-9D87C77992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346D00-73C6-9013-98FE-1889B5C3572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57CCF7-6AAC-3D05-1061-23B8BEC99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27" y="1073864"/>
            <a:ext cx="2501598" cy="5786582"/>
          </a:xfrm>
          <a:prstGeom prst="rect">
            <a:avLst/>
          </a:prstGeom>
        </p:spPr>
      </p:pic>
      <p:sp>
        <p:nvSpPr>
          <p:cNvPr id="7" name="Espace réservé du numéro de diapositive 28">
            <a:extLst>
              <a:ext uri="{FF2B5EF4-FFF2-40B4-BE49-F238E27FC236}">
                <a16:creationId xmlns:a16="http://schemas.microsoft.com/office/drawing/2014/main" id="{DD20BC09-6023-C94B-9A17-8DBAF5A0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873"/>
            <a:ext cx="457200" cy="441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Candara" panose="020E0502030303020204" pitchFamily="34" charset="0"/>
                <a:ea typeface="Cambria Math" panose="02040503050406030204" pitchFamily="18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D09CE-7533-0372-B5DC-9A0E34625D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8855" y="1521011"/>
            <a:ext cx="8086290" cy="4654177"/>
          </a:xfrm>
          <a:prstGeom prst="rect">
            <a:avLst/>
          </a:prstGeom>
        </p:spPr>
        <p:txBody>
          <a:bodyPr/>
          <a:lstStyle>
            <a:lvl1pPr marL="457200" indent="-457200">
              <a:defRPr sz="2500">
                <a:solidFill>
                  <a:srgbClr val="D65037"/>
                </a:solidFill>
                <a:latin typeface="Candara" pitchFamily="34"/>
              </a:defRPr>
            </a:lvl1pPr>
            <a:lvl2pPr>
              <a:defRPr sz="2100">
                <a:solidFill>
                  <a:srgbClr val="669899"/>
                </a:solidFill>
                <a:latin typeface="Candara" pitchFamily="34"/>
              </a:defRPr>
            </a:lvl2pPr>
            <a:lvl3pPr marL="1257300" indent="-342900">
              <a:buFont typeface="Wingdings" panose="05000000000000000000" pitchFamily="2" charset="2"/>
              <a:buChar char="§"/>
              <a:defRPr sz="1900">
                <a:latin typeface="Candara" pitchFamily="34"/>
              </a:defRPr>
            </a:lvl3pPr>
            <a:lvl4pPr marL="1657350" indent="-285750">
              <a:buSzPct val="90000"/>
              <a:buFont typeface="Arial" panose="020B0604020202020204" pitchFamily="34" charset="0"/>
              <a:buChar char="•"/>
              <a:defRPr sz="1700">
                <a:solidFill>
                  <a:srgbClr val="669899"/>
                </a:solidFill>
                <a:latin typeface="Candara" pitchFamily="34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71A96A-5B78-3407-097C-5D147108A5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500" y="123826"/>
            <a:ext cx="6945745" cy="45258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FFFF"/>
                </a:solidFill>
                <a:latin typeface="Candara" pitchFamily="34"/>
              </a:defRPr>
            </a:lvl1pPr>
          </a:lstStyle>
          <a:p>
            <a:pPr lvl="0"/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D56B6-0331-3DBE-28A2-1F47984B9F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109527" y="6356351"/>
            <a:ext cx="40582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chemeClr val="bg1"/>
                </a:solidFill>
                <a:uFillTx/>
                <a:latin typeface="Candara" panose="020E0502030303020204" pitchFamily="34" charset="0"/>
              </a:defRPr>
            </a:lvl1pPr>
          </a:lstStyle>
          <a:p>
            <a:fld id="{5102D326-74C2-4F41-82A3-0C317965B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51" r:id="rId4"/>
    <p:sldLayoutId id="2147483653" r:id="rId5"/>
    <p:sldLayoutId id="2147483662" r:id="rId6"/>
    <p:sldLayoutId id="2147483656" r:id="rId7"/>
    <p:sldLayoutId id="2147483663" r:id="rId8"/>
    <p:sldLayoutId id="2147483657" r:id="rId9"/>
    <p:sldLayoutId id="2147483664" r:id="rId10"/>
    <p:sldLayoutId id="2147483658" r:id="rId11"/>
    <p:sldLayoutId id="2147483661" r:id="rId12"/>
    <p:sldLayoutId id="2147483654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2" r:id="rId25"/>
    <p:sldLayoutId id="2147483683" r:id="rId26"/>
    <p:sldLayoutId id="2147483684" r:id="rId27"/>
  </p:sldLayoutIdLst>
  <p:hf hdr="0" ftr="0" dt="0"/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E&amp;source=gmail&amp;q=https://www.inrs.fr/demarche/services-sante-travail/medecin-travail.html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61414B9-D2D9-D14E-A686-F458329C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26" y="828778"/>
            <a:ext cx="6945745" cy="708961"/>
          </a:xfrm>
        </p:spPr>
        <p:txBody>
          <a:bodyPr/>
          <a:lstStyle/>
          <a:p>
            <a:r>
              <a:rPr lang="fr-FR" sz="3200">
                <a:solidFill>
                  <a:schemeClr val="bg1"/>
                </a:solidFill>
              </a:rPr>
              <a:t>Formation managériale</a:t>
            </a:r>
            <a:br>
              <a:rPr lang="fr-FR" sz="4400">
                <a:solidFill>
                  <a:schemeClr val="accent3">
                    <a:lumMod val="75000"/>
                  </a:schemeClr>
                </a:solidFill>
              </a:rPr>
            </a:br>
            <a:endParaRPr lang="fr-FR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FDBBF2E1-3170-6F40-8EAE-56B95C582D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56" y="1813323"/>
            <a:ext cx="8372819" cy="1067272"/>
          </a:xfrm>
        </p:spPr>
        <p:txBody>
          <a:bodyPr/>
          <a:lstStyle/>
          <a:p>
            <a:r>
              <a:rPr lang="fr-FR" sz="4000"/>
              <a:t>Interagir avec les autres acteurs de mon territoire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3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92F4-F5BD-19DF-425A-035CA10F5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CC1A21-4E63-72BE-25AD-A314C57A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34D744-B3F3-97D6-3910-45890CFD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sz="2400" dirty="0"/>
              <a:t>Réputation Attractivité </a:t>
            </a:r>
            <a:br>
              <a:rPr lang="fr-FR" sz="2400" dirty="0"/>
            </a:br>
            <a:r>
              <a:rPr lang="fr-FR" sz="2400" dirty="0"/>
              <a:t>Fidélisation Engagement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02F69A-7A89-964E-A7A1-B159F5E66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6" y="1785257"/>
            <a:ext cx="8304389" cy="36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4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E967-4AD1-7BCC-2E76-D81BE9D3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69DC9F-07C3-0A7F-942B-DF3016C1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C8B9C86-AB46-A1AA-6AE9-5459E5DA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sz="2400" dirty="0"/>
              <a:t>Réputation Attractivité </a:t>
            </a:r>
            <a:br>
              <a:rPr lang="fr-FR" sz="2400" dirty="0"/>
            </a:br>
            <a:r>
              <a:rPr lang="fr-FR" sz="2400" dirty="0"/>
              <a:t>Fidélisation Engagement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87F0D5-A2EC-6684-B40A-B41C0347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99" y="1456072"/>
            <a:ext cx="7934632" cy="43214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9EF3EA-BF11-2B56-3E85-95EA1C22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462" y="4764380"/>
            <a:ext cx="1867823" cy="15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E255A-E4FC-ADE7-FEC0-EB4DE773E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68BB56-7B72-B213-8E6F-CDF5C5FC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8902F6-ED75-D23E-F55B-4D1E2C8A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sz="2400" dirty="0"/>
              <a:t>Réputation Attractivité </a:t>
            </a:r>
            <a:br>
              <a:rPr lang="fr-FR" sz="2400" dirty="0"/>
            </a:br>
            <a:r>
              <a:rPr lang="fr-FR" sz="2400" dirty="0"/>
              <a:t>Fidélisation Engagement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763830-941D-2690-ABF6-7ADC3B64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244"/>
            <a:ext cx="9144000" cy="42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F8FDA-2CDA-1903-EA9B-499656A8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71D3DE-60FF-1E32-3776-D0E6AD70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07E0B4-468D-54F3-6A0B-F60FE57A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sz="2400" dirty="0"/>
              <a:t>Réputation Attractivité </a:t>
            </a:r>
            <a:br>
              <a:rPr lang="fr-FR" sz="2400" dirty="0"/>
            </a:br>
            <a:r>
              <a:rPr lang="fr-FR" sz="2400" dirty="0"/>
              <a:t>Fidélisation Engagement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81007A-D3CA-9B76-A419-C0976ADF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748"/>
            <a:ext cx="9144000" cy="40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745B6-9A21-6452-F520-FCF1D8DC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35A436-4B5A-1C60-5E0B-A05B8569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162E47-58B1-6C58-7CC5-949B8BAA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dirty="0"/>
              <a:t> Règles de communication sur internet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2A594D-5EB2-5560-6913-D5C1EA29A1A6}"/>
              </a:ext>
            </a:extLst>
          </p:cNvPr>
          <p:cNvSpPr txBox="1"/>
          <p:nvPr/>
        </p:nvSpPr>
        <p:spPr>
          <a:xfrm>
            <a:off x="592059" y="2109555"/>
            <a:ext cx="72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Notions clés de la marque Employeur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CC3300"/>
                </a:solidFill>
                <a:latin typeface="Candara" panose="020E0502030303020204" pitchFamily="34" charset="0"/>
              </a:rPr>
              <a:t>Recommandations dans la communication internet et l’usage  des réseaux sociaux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Activité : rédaction charte bonnes pratiques</a:t>
            </a:r>
          </a:p>
        </p:txBody>
      </p:sp>
    </p:spTree>
    <p:extLst>
      <p:ext uri="{BB962C8B-B14F-4D97-AF65-F5344CB8AC3E}">
        <p14:creationId xmlns:p14="http://schemas.microsoft.com/office/powerpoint/2010/main" val="104269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0719-8B3C-3165-61DC-02FC9630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E25597-3F5C-066A-EF89-027A1317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8AF3B8-A6BA-CF01-1559-9D9BEC9C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Règles de communication sur internet</a:t>
            </a:r>
            <a:br>
              <a:rPr lang="fr-FR" dirty="0"/>
            </a:br>
            <a:r>
              <a:rPr lang="fr-FR" dirty="0"/>
              <a:t>5 conseils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8D5DBB-C19F-FC0D-0535-B03B30B38B6B}"/>
              </a:ext>
            </a:extLst>
          </p:cNvPr>
          <p:cNvSpPr txBox="1"/>
          <p:nvPr/>
        </p:nvSpPr>
        <p:spPr>
          <a:xfrm>
            <a:off x="707572" y="1536174"/>
            <a:ext cx="7903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Cinq conseils essentiels pour un manager qui communique au nom de son entreprise sur internet :</a:t>
            </a:r>
          </a:p>
          <a:p>
            <a:endParaRPr lang="fr-F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1. Rester cohérent avec l’image de l’entreprise</a:t>
            </a:r>
          </a:p>
          <a:p>
            <a:endParaRPr lang="fr-F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2. Être transparent et factuel</a:t>
            </a: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  </a:t>
            </a: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3. Adopter un langage accessible et positif</a:t>
            </a:r>
          </a:p>
          <a:p>
            <a:endParaRPr lang="fr-F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4. Respecter la confidentialité et les obligations légales</a:t>
            </a: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  </a:t>
            </a: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5. Être réactif et bienveillant face aux retours </a:t>
            </a:r>
          </a:p>
        </p:txBody>
      </p:sp>
    </p:spTree>
    <p:extLst>
      <p:ext uri="{BB962C8B-B14F-4D97-AF65-F5344CB8AC3E}">
        <p14:creationId xmlns:p14="http://schemas.microsoft.com/office/powerpoint/2010/main" val="149816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8023-E6A9-C1AF-9147-A788673E9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86A123-4C9D-955A-B26A-8A18FC64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64634CF-B63D-A556-1C41-4737E8A4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Règles de communication sur internet</a:t>
            </a:r>
            <a:br>
              <a:rPr lang="fr-FR" dirty="0"/>
            </a:br>
            <a:r>
              <a:rPr lang="fr-FR" dirty="0"/>
              <a:t>Confidentialité et RGPD</a:t>
            </a:r>
            <a:br>
              <a:rPr lang="fr-FR" dirty="0"/>
            </a:br>
            <a:r>
              <a:rPr lang="fr-FR" sz="1800" i="1" dirty="0">
                <a:solidFill>
                  <a:schemeClr val="bg2">
                    <a:lumMod val="25000"/>
                  </a:schemeClr>
                </a:solidFill>
              </a:rPr>
              <a:t>Règlement Général sur la Protection des données</a:t>
            </a:r>
            <a:endParaRPr lang="fr-FR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87A7AA-537C-5A2D-6ED9-CEB3CCCBB922}"/>
              </a:ext>
            </a:extLst>
          </p:cNvPr>
          <p:cNvSpPr txBox="1"/>
          <p:nvPr/>
        </p:nvSpPr>
        <p:spPr>
          <a:xfrm>
            <a:off x="707572" y="1655916"/>
            <a:ext cx="7903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Respecter la confidentialité et les obligations légales</a:t>
            </a:r>
          </a:p>
          <a:p>
            <a:endParaRPr lang="fr-F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fr-FR" sz="2000" dirty="0"/>
              <a:t>Veillez à ne pas divulguer d'informations confidentielles ou sensibles, et assurez-vous de respecter les réglementations en vigueur (ex. RGPD pour la gestion des données personnelles en Europe). </a:t>
            </a:r>
          </a:p>
          <a:p>
            <a:endParaRPr lang="fr-FR" sz="2000" dirty="0"/>
          </a:p>
          <a:p>
            <a:r>
              <a:rPr lang="fr-FR" sz="2000" dirty="0"/>
              <a:t>Prenez soin de vérifier les droits d’image et de propriété intellectuelle pour tout contenu publié.</a:t>
            </a:r>
          </a:p>
          <a:p>
            <a:endParaRPr lang="fr-F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1D25B-7268-D004-6C92-8DFA0A65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5AAF9F-F3CD-39C5-E77C-76C47892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486D0D8-1448-99A0-E669-59FCEC56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Règles de communication sur internet</a:t>
            </a:r>
            <a:br>
              <a:rPr lang="fr-FR" dirty="0"/>
            </a:br>
            <a:r>
              <a:rPr lang="fr-FR" dirty="0"/>
              <a:t>RGPD ? 3 points clés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0678C4-812D-87AF-B794-67DCEB425391}"/>
              </a:ext>
            </a:extLst>
          </p:cNvPr>
          <p:cNvSpPr txBox="1"/>
          <p:nvPr/>
        </p:nvSpPr>
        <p:spPr>
          <a:xfrm>
            <a:off x="870857" y="1305341"/>
            <a:ext cx="7402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342900" indent="-342900">
              <a:buAutoNum type="arabicPeriod"/>
            </a:pPr>
            <a:r>
              <a:rPr lang="fr-FR" b="1" dirty="0"/>
              <a:t>Assurer la transparence dans la collecte et l’utilisation des données</a:t>
            </a:r>
          </a:p>
          <a:p>
            <a:endParaRPr lang="fr-FR" dirty="0"/>
          </a:p>
          <a:p>
            <a:r>
              <a:rPr lang="fr-FR" dirty="0"/>
              <a:t>Les informations collectées auprès des clients, des employés ou des partenaires sont limitées à ce qui est strictement nécessaire.</a:t>
            </a:r>
          </a:p>
          <a:p>
            <a:endParaRPr lang="fr-FR" dirty="0"/>
          </a:p>
          <a:p>
            <a:r>
              <a:rPr lang="fr-FR" b="1" dirty="0"/>
              <a:t>2. Mettre en place des mesures de sécurité pour protéger les données</a:t>
            </a:r>
          </a:p>
          <a:p>
            <a:endParaRPr lang="fr-FR" b="1" dirty="0"/>
          </a:p>
          <a:p>
            <a:r>
              <a:rPr lang="fr-FR" dirty="0"/>
              <a:t>Chiffrement, contrôle d’accès, utilisation de mots de passe forts…..</a:t>
            </a:r>
          </a:p>
          <a:p>
            <a:endParaRPr lang="fr-FR" dirty="0"/>
          </a:p>
          <a:p>
            <a:r>
              <a:rPr lang="fr-FR" b="1" dirty="0"/>
              <a:t>3. Assurer le droit des individus sur leurs données</a:t>
            </a:r>
          </a:p>
          <a:p>
            <a:endParaRPr lang="fr-FR" b="1" dirty="0"/>
          </a:p>
          <a:p>
            <a:r>
              <a:rPr lang="fr-FR" dirty="0"/>
              <a:t>  Le RGPD donne aux individus des droits spécifiques (accès, rectification, effacement, limitation, portabilité, et opposition) concernant leurs données personnelles</a:t>
            </a:r>
          </a:p>
        </p:txBody>
      </p:sp>
    </p:spTree>
    <p:extLst>
      <p:ext uri="{BB962C8B-B14F-4D97-AF65-F5344CB8AC3E}">
        <p14:creationId xmlns:p14="http://schemas.microsoft.com/office/powerpoint/2010/main" val="7456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C57E-C00D-6C6F-5806-8F9225D2E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EEDF17-3B42-2240-E293-17A124BE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BC719-CBE6-E6F5-4F75-A2E157AA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dirty="0"/>
              <a:t> Règles de communication sur internet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401930-4859-CA10-02D5-CCCACCDB6203}"/>
              </a:ext>
            </a:extLst>
          </p:cNvPr>
          <p:cNvSpPr txBox="1"/>
          <p:nvPr/>
        </p:nvSpPr>
        <p:spPr>
          <a:xfrm>
            <a:off x="635602" y="1587041"/>
            <a:ext cx="72456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Notions clés de la marque Employeur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Recommandations dans la communication internet et l’usage des réseaux sociaux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  <a:latin typeface="Candara" panose="020E0502030303020204" pitchFamily="34" charset="0"/>
              </a:rPr>
              <a:t>Activité : rédaction charte bonnes pratiques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669999"/>
                </a:solidFill>
                <a:latin typeface="Candara" panose="020E0502030303020204" pitchFamily="34" charset="0"/>
              </a:rPr>
              <a:t>Comment procédez-vous 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669999"/>
                </a:solidFill>
                <a:latin typeface="Candara" panose="020E0502030303020204" pitchFamily="34" charset="0"/>
              </a:rPr>
              <a:t>Quel contenu ?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669999"/>
                </a:solidFill>
                <a:latin typeface="Candara" panose="020E0502030303020204" pitchFamily="34" charset="0"/>
              </a:rPr>
              <a:t>Quelles modalités de diffusion ?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6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C8A58-32BD-4E18-A319-1D3936A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1-Activer mon réseau avec les acteurs du territoire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9089B57-350E-4CCD-B7CD-60DEC5BE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sz="2000" b="1">
                <a:solidFill>
                  <a:srgbClr val="0070C0"/>
                </a:solidFill>
                <a:latin typeface="Candara" panose="020E0502030303020204" pitchFamily="34" charset="0"/>
              </a:rPr>
              <a:t>Thème</a:t>
            </a:r>
            <a:r>
              <a:rPr lang="fr-FR" sz="2000" b="1" i="0"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 1 : Notion de Territoires et Réseaux Professionnels, participation active aux réseaux professionnels</a:t>
            </a:r>
          </a:p>
          <a:p>
            <a:pPr marL="0" indent="0" algn="l">
              <a:buNone/>
            </a:pPr>
            <a:endParaRPr lang="fr-FR" sz="20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fr-FR" sz="2000" b="1" i="0"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2000" b="1" i="0">
                <a:effectLst/>
                <a:latin typeface="Candara" panose="020E0502030303020204" pitchFamily="34" charset="0"/>
              </a:rPr>
              <a:t>Objectifs :</a:t>
            </a:r>
            <a:r>
              <a:rPr lang="fr-FR" sz="2000">
                <a:latin typeface="Candara" panose="020E0502030303020204" pitchFamily="34" charset="0"/>
              </a:rPr>
              <a:t> </a:t>
            </a:r>
            <a:r>
              <a:rPr lang="fr-FR" sz="2000">
                <a:solidFill>
                  <a:srgbClr val="669999"/>
                </a:solidFill>
                <a:latin typeface="Candara" panose="020E0502030303020204" pitchFamily="34" charset="0"/>
              </a:rPr>
              <a:t>c</a:t>
            </a:r>
            <a:r>
              <a:rPr lang="fr-FR" sz="2000" b="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omprendre la définition d'un territoire, </a:t>
            </a:r>
            <a:r>
              <a:rPr lang="fr-FR" sz="2000">
                <a:solidFill>
                  <a:srgbClr val="669999"/>
                </a:solidFill>
                <a:latin typeface="Candara" panose="020E0502030303020204" pitchFamily="34" charset="0"/>
              </a:rPr>
              <a:t>i</a:t>
            </a:r>
            <a:r>
              <a:rPr lang="fr-FR" sz="2000" b="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dentifier les réseaux professionnels d’un territoire.</a:t>
            </a: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Connaissance des acteurs Institutionnels, participer à des réseaux professionnels</a:t>
            </a: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05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11DB9-323A-5448-BFB4-53DA67B8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Conditions d’accueil de l’Ecole Rĕsurgo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E35439-51A0-D34C-A16F-3607727D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23" y="1474392"/>
            <a:ext cx="7951995" cy="44870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784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8FFE-20A9-70E8-1887-AE9BDB676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CA6C678-7D6C-B7E1-3CB1-9695AD777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fr-FR" sz="2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2400">
                <a:solidFill>
                  <a:srgbClr val="669999"/>
                </a:solidFill>
                <a:latin typeface="Candara" panose="020E0502030303020204" pitchFamily="34" charset="0"/>
              </a:rPr>
              <a:t>Définition d’un territoire professionnel 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240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2000">
                <a:solidFill>
                  <a:schemeClr val="tx1"/>
                </a:solidFill>
                <a:latin typeface="Candara" panose="020E0502030303020204" pitchFamily="34" charset="0"/>
              </a:rPr>
              <a:t>Un territoire professionnel peut être défini comme l'espace, physique et/ou virtuel, dans lequel un individu ou un groupe d'individus exerce ses activités professionnelles</a:t>
            </a:r>
            <a:r>
              <a:rPr lang="fr-FR" sz="2000">
                <a:solidFill>
                  <a:srgbClr val="669999"/>
                </a:solidFill>
                <a:latin typeface="Candara" panose="020E0502030303020204" pitchFamily="34" charset="0"/>
              </a:rPr>
              <a:t>. </a:t>
            </a:r>
            <a:endParaRPr lang="fr-FR" sz="180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BEF98D-B10D-E66E-EE7A-44BB189E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1-Activer mon réseau avec les acteurs du territ</a:t>
            </a:r>
            <a:r>
              <a:rPr lang="fr-FR" sz="2400"/>
              <a:t>oire</a:t>
            </a:r>
          </a:p>
        </p:txBody>
      </p:sp>
    </p:spTree>
    <p:extLst>
      <p:ext uri="{BB962C8B-B14F-4D97-AF65-F5344CB8AC3E}">
        <p14:creationId xmlns:p14="http://schemas.microsoft.com/office/powerpoint/2010/main" val="68731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45403-5DA6-E679-0EFC-70343EF87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1A15-F549-1DC2-D5BD-9644A5AB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23826"/>
            <a:ext cx="7828085" cy="452582"/>
          </a:xfrm>
        </p:spPr>
        <p:txBody>
          <a:bodyPr/>
          <a:lstStyle/>
          <a:p>
            <a:r>
              <a:rPr lang="fr-FR" sz="2400"/>
              <a:t>1-Activer mon réseau avec les acteurs du territoire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DBBF5BE-3BEF-6B85-F7AD-97DA894A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6" y="889415"/>
            <a:ext cx="7828085" cy="5593447"/>
          </a:xfrm>
        </p:spPr>
        <p:txBody>
          <a:bodyPr/>
          <a:lstStyle/>
          <a:p>
            <a:pPr marL="0" indent="0" algn="l">
              <a:buNone/>
            </a:pPr>
            <a:endParaRPr lang="fr-FR" sz="240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669999"/>
                </a:solidFill>
                <a:latin typeface="Candara" panose="020E0502030303020204" pitchFamily="34" charset="0"/>
              </a:rPr>
              <a:t>Composantes d’un territoire professionnel ?</a:t>
            </a:r>
          </a:p>
          <a:p>
            <a:pPr marL="0" indent="0">
              <a:buNone/>
            </a:pPr>
            <a:endParaRPr lang="fr-FR" sz="18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 b="1" dirty="0">
                <a:solidFill>
                  <a:srgbClr val="CC3300"/>
                </a:solidFill>
                <a:latin typeface="Candara" panose="020E0502030303020204" pitchFamily="34" charset="0"/>
              </a:rPr>
              <a:t>Les relations professionnelles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 dirty="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>
                <a:solidFill>
                  <a:srgbClr val="CC3300"/>
                </a:solidFill>
                <a:latin typeface="Candara" panose="020E0502030303020204" pitchFamily="34" charset="0"/>
              </a:rPr>
              <a:t>Les compétences et les savoir-faire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 b="1" dirty="0">
                <a:solidFill>
                  <a:srgbClr val="CC3300"/>
                </a:solidFill>
                <a:latin typeface="Candara" panose="020E0502030303020204" pitchFamily="34" charset="0"/>
              </a:rPr>
              <a:t>Les outils et les technologies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 b="1" dirty="0">
                <a:solidFill>
                  <a:srgbClr val="CC3300"/>
                </a:solidFill>
                <a:latin typeface="Candara" panose="020E0502030303020204" pitchFamily="34" charset="0"/>
              </a:rPr>
              <a:t>Les lieux de travail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 b="1" dirty="0">
                <a:solidFill>
                  <a:srgbClr val="CC3300"/>
                </a:solidFill>
                <a:latin typeface="Candara" panose="020E0502030303020204" pitchFamily="34" charset="0"/>
              </a:rPr>
              <a:t>Les projets et les missions</a:t>
            </a:r>
          </a:p>
          <a:p>
            <a:pPr marL="0" indent="0">
              <a:buNone/>
            </a:pPr>
            <a:endParaRPr lang="fr-FR" sz="16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rgbClr val="669999"/>
                </a:solidFill>
                <a:latin typeface="Candara" panose="020E0502030303020204" pitchFamily="34" charset="0"/>
              </a:rPr>
              <a:t>Bien plus qu’un simple territoire géographique…</a:t>
            </a:r>
          </a:p>
        </p:txBody>
      </p:sp>
    </p:spTree>
    <p:extLst>
      <p:ext uri="{BB962C8B-B14F-4D97-AF65-F5344CB8AC3E}">
        <p14:creationId xmlns:p14="http://schemas.microsoft.com/office/powerpoint/2010/main" val="260539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C4EC-B9CD-CB3B-DF09-5F1DD37E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DF610-5C28-105C-9DEE-C6B83B4E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23826"/>
            <a:ext cx="7828085" cy="452582"/>
          </a:xfrm>
        </p:spPr>
        <p:txBody>
          <a:bodyPr/>
          <a:lstStyle/>
          <a:p>
            <a:r>
              <a:rPr lang="fr-FR" sz="2400"/>
              <a:t>1-Activer mon réseau avec les acteurs du territoire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60CF928-CC83-9209-99E4-3B306E58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6" y="889415"/>
            <a:ext cx="7828085" cy="5593447"/>
          </a:xfrm>
        </p:spPr>
        <p:txBody>
          <a:bodyPr/>
          <a:lstStyle/>
          <a:p>
            <a:pPr marL="0" indent="0" algn="l">
              <a:buNone/>
            </a:pPr>
            <a:endParaRPr lang="fr-FR" sz="240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800" b="1">
                <a:solidFill>
                  <a:srgbClr val="669999"/>
                </a:solidFill>
                <a:latin typeface="Candara" panose="020E0502030303020204" pitchFamily="34" charset="0"/>
              </a:rPr>
              <a:t>Composantes d’un territoire professionnel ?</a:t>
            </a:r>
          </a:p>
          <a:p>
            <a:pPr marL="0" indent="0">
              <a:buNone/>
            </a:pPr>
            <a:endParaRPr lang="fr-FR" sz="180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40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- Les relations professionnelles 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les collègues, les supérieurs hiérarchiques, les clients, les fournisseurs, les partenaires... constituent un réseau de contacts qui détermine en grande partie le territoire professionnel.</a:t>
            </a:r>
          </a:p>
          <a:p>
            <a:pPr marL="0" indent="0">
              <a:buNone/>
            </a:pPr>
            <a:r>
              <a:rPr lang="fr-FR" sz="160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- </a:t>
            </a: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Les compétences et les savoir-faire 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le domaine d'expertise, les qualifications, les certifications... définissent les limites de ce que l'on peut faire et donc de l'espace professionnel dans lequel on évolue.</a:t>
            </a:r>
          </a:p>
          <a:p>
            <a:pPr marL="0" indent="0">
              <a:buNone/>
            </a:pPr>
            <a:r>
              <a:rPr lang="fr-FR" sz="160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- </a:t>
            </a: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Les outils et les technologies 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les logiciels, les équipements, les plateformes numériques... sont les instruments de travail qui permettent d'exercer son activité et donc de se situer dans un environnement professionnel spécifique.</a:t>
            </a:r>
          </a:p>
          <a:p>
            <a:pPr marL="0" indent="0">
              <a:buNone/>
            </a:pPr>
            <a:r>
              <a:rPr lang="fr-FR" sz="160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- </a:t>
            </a: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Les lieux de travail 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le bureau, l'atelier, le site de production, mais aussi les lieux de réunions, les salons professionnels... sont des espaces physiques qui matérialisent le territoire professionnel</a:t>
            </a:r>
          </a:p>
          <a:p>
            <a:pPr marL="0" indent="0">
              <a:buNone/>
            </a:pPr>
            <a:r>
              <a:rPr lang="fr-FR" sz="1600">
                <a:solidFill>
                  <a:srgbClr val="669999"/>
                </a:solidFill>
                <a:latin typeface="Candara" panose="020E0502030303020204" pitchFamily="34" charset="0"/>
              </a:rPr>
              <a:t>	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- </a:t>
            </a: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Les projets et les missions 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les objectifs à atteindre, les tâches à accomplir... définissent les contours des activités professionnelles et donc du territoire dans lequel elles s'inscrivent</a:t>
            </a:r>
            <a:r>
              <a:rPr lang="fr-FR" sz="1600">
                <a:solidFill>
                  <a:srgbClr val="669999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fr-FR" sz="160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1600">
                <a:solidFill>
                  <a:srgbClr val="669999"/>
                </a:solidFill>
                <a:latin typeface="Candara" panose="020E0502030303020204" pitchFamily="34" charset="0"/>
              </a:rPr>
              <a:t>			</a:t>
            </a:r>
            <a:r>
              <a:rPr lang="fr-FR" sz="1600" b="1">
                <a:solidFill>
                  <a:srgbClr val="669999"/>
                </a:solidFill>
                <a:latin typeface="Candara" panose="020E0502030303020204" pitchFamily="34" charset="0"/>
              </a:rPr>
              <a:t>Bien plus qu’un simple territoire géographique…</a:t>
            </a:r>
          </a:p>
        </p:txBody>
      </p:sp>
    </p:spTree>
    <p:extLst>
      <p:ext uri="{BB962C8B-B14F-4D97-AF65-F5344CB8AC3E}">
        <p14:creationId xmlns:p14="http://schemas.microsoft.com/office/powerpoint/2010/main" val="55967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C1E44-429D-02E3-A4A7-558E1C34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8B45A-02D4-416C-AF4C-76EA525B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1-Activer mon réseau avec les acteurs du territoire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D5F5C5-D561-96ED-A8F3-BB39A9D24ED3}"/>
              </a:ext>
            </a:extLst>
          </p:cNvPr>
          <p:cNvSpPr txBox="1"/>
          <p:nvPr/>
        </p:nvSpPr>
        <p:spPr>
          <a:xfrm>
            <a:off x="711723" y="1196697"/>
            <a:ext cx="7720553" cy="398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669999"/>
                </a:solidFill>
                <a:latin typeface="Candara" panose="020E0502030303020204" pitchFamily="34" charset="0"/>
              </a:rPr>
              <a:t>Des exemples !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669999"/>
                </a:solidFill>
                <a:latin typeface="Candara" panose="020E0502030303020204" pitchFamily="34" charset="0"/>
              </a:rPr>
              <a:t>Un développeur web </a:t>
            </a:r>
            <a:r>
              <a:rPr lang="fr-FR" dirty="0">
                <a:latin typeface="Candara" panose="020E0502030303020204" pitchFamily="34" charset="0"/>
              </a:rPr>
              <a:t>aura un territoire professionnel qui inclut les communautés de développeurs en ligne, les outils de programmation, les clients pour lesquels il travaille, etc</a:t>
            </a:r>
            <a:r>
              <a:rPr lang="fr-FR" dirty="0">
                <a:solidFill>
                  <a:srgbClr val="669999"/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fr-FR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669999"/>
                </a:solidFill>
                <a:latin typeface="Candara" panose="020E0502030303020204" pitchFamily="34" charset="0"/>
              </a:rPr>
              <a:t>Un médecin généraliste </a:t>
            </a:r>
            <a:r>
              <a:rPr lang="fr-FR" dirty="0">
                <a:latin typeface="Candara" panose="020E0502030303020204" pitchFamily="34" charset="0"/>
              </a:rPr>
              <a:t>aura un territoire professionnel qui inclut son cabinet, les hôpitaux avec lesquels il collabore, les patients qu'il suit, etc.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fr-FR" dirty="0">
              <a:latin typeface="Candara" panose="020E0502030303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69999"/>
                </a:solidFill>
                <a:latin typeface="Candara" panose="020E0502030303020204" pitchFamily="34" charset="0"/>
              </a:rPr>
              <a:t> </a:t>
            </a:r>
            <a:r>
              <a:rPr lang="fr-FR" b="1" dirty="0">
                <a:solidFill>
                  <a:srgbClr val="669999"/>
                </a:solidFill>
                <a:latin typeface="Candara" panose="020E0502030303020204" pitchFamily="34" charset="0"/>
              </a:rPr>
              <a:t>Un commercial </a:t>
            </a:r>
            <a:r>
              <a:rPr lang="fr-FR" dirty="0">
                <a:latin typeface="Candara" panose="020E0502030303020204" pitchFamily="34" charset="0"/>
              </a:rPr>
              <a:t>aura un territoire professionnel qui inclut sa zone géographique de prospection, ses clients, les outils de CRM qu'il utilise, etc.</a:t>
            </a:r>
          </a:p>
        </p:txBody>
      </p:sp>
    </p:spTree>
    <p:extLst>
      <p:ext uri="{BB962C8B-B14F-4D97-AF65-F5344CB8AC3E}">
        <p14:creationId xmlns:p14="http://schemas.microsoft.com/office/powerpoint/2010/main" val="354806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272B2-998E-5E85-543F-E108485D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7725E-05A4-4C77-051F-774D0B6D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23826"/>
            <a:ext cx="7874977" cy="452582"/>
          </a:xfrm>
        </p:spPr>
        <p:txBody>
          <a:bodyPr/>
          <a:lstStyle/>
          <a:p>
            <a:r>
              <a:rPr lang="fr-FR" sz="2800"/>
              <a:t>1-Activer mon réseau avec les acteurs du territoire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C3AA33-0A99-04FC-C2AE-8259C99F6D73}"/>
              </a:ext>
            </a:extLst>
          </p:cNvPr>
          <p:cNvSpPr txBox="1"/>
          <p:nvPr/>
        </p:nvSpPr>
        <p:spPr>
          <a:xfrm>
            <a:off x="253556" y="3004268"/>
            <a:ext cx="863688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sz="3600" b="1" dirty="0">
                <a:solidFill>
                  <a:srgbClr val="669999"/>
                </a:solidFill>
                <a:latin typeface="Candara" panose="020E0502030303020204" pitchFamily="34" charset="0"/>
              </a:rPr>
              <a:t>Quels sont les réseaux professionnels 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sz="3600" b="1" dirty="0">
                <a:solidFill>
                  <a:srgbClr val="669999"/>
                </a:solidFill>
                <a:latin typeface="Candara" panose="020E0502030303020204" pitchFamily="34" charset="0"/>
              </a:rPr>
              <a:t>associés à mon territoire ?</a:t>
            </a:r>
          </a:p>
        </p:txBody>
      </p:sp>
    </p:spTree>
    <p:extLst>
      <p:ext uri="{BB962C8B-B14F-4D97-AF65-F5344CB8AC3E}">
        <p14:creationId xmlns:p14="http://schemas.microsoft.com/office/powerpoint/2010/main" val="140423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CECB0-0B6C-5F6A-A105-5BDD5C50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1435D-662C-8E14-5750-0E437B0E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1-Activer mon réseau avec les acteurs du territoire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313839-801C-1C27-8539-DF74FCF462F0}"/>
              </a:ext>
            </a:extLst>
          </p:cNvPr>
          <p:cNvSpPr txBox="1"/>
          <p:nvPr/>
        </p:nvSpPr>
        <p:spPr>
          <a:xfrm>
            <a:off x="716778" y="669344"/>
            <a:ext cx="8107052" cy="635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>
                <a:solidFill>
                  <a:srgbClr val="669999"/>
                </a:solidFill>
                <a:latin typeface="Candara" panose="020E0502030303020204" pitchFamily="34" charset="0"/>
              </a:rPr>
              <a:t>Quels sont les réseaux professionnels associés à mon territoire ?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b="1">
                <a:solidFill>
                  <a:srgbClr val="CC3300"/>
                </a:solidFill>
                <a:latin typeface="Candara" panose="020E0502030303020204" pitchFamily="34" charset="0"/>
              </a:rPr>
              <a:t>Des acteurs pour vous aider :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ct val="100000"/>
            </a:pPr>
            <a:r>
              <a:rPr lang="fr-FR" sz="1600">
                <a:latin typeface="Candara" panose="020E0502030303020204" pitchFamily="34" charset="0"/>
              </a:rPr>
              <a:t>1. Les Chambres consulaires: Chambre de commerce et d'industrie (</a:t>
            </a:r>
            <a:r>
              <a:rPr lang="fr-FR" sz="1600" b="1">
                <a:latin typeface="Candara" panose="020E0502030303020204" pitchFamily="34" charset="0"/>
              </a:rPr>
              <a:t>CCI</a:t>
            </a:r>
            <a:r>
              <a:rPr lang="fr-FR" sz="1600">
                <a:latin typeface="Candara" panose="020E0502030303020204" pitchFamily="34" charset="0"/>
              </a:rPr>
              <a:t>) / Chambre des métiers et de l'artisanat (</a:t>
            </a:r>
            <a:r>
              <a:rPr lang="fr-FR" sz="1600" b="1">
                <a:latin typeface="Candara" panose="020E0502030303020204" pitchFamily="34" charset="0"/>
              </a:rPr>
              <a:t>CMA</a:t>
            </a:r>
            <a:r>
              <a:rPr lang="fr-FR" sz="1600">
                <a:latin typeface="Candara" panose="020E0502030303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ct val="100000"/>
            </a:pPr>
            <a:r>
              <a:rPr lang="fr-FR" sz="1600">
                <a:latin typeface="Candara" panose="020E0502030303020204" pitchFamily="34" charset="0"/>
              </a:rPr>
              <a:t>2. Les pôles de compétitivité et les clusters (entreprises, des centres de recherche et des établissements d'enseignement supérieur)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ct val="100000"/>
            </a:pPr>
            <a:r>
              <a:rPr lang="fr-FR" sz="1600">
                <a:latin typeface="Candara" panose="020E0502030303020204" pitchFamily="34" charset="0"/>
              </a:rPr>
              <a:t>3.Les associations professionnelles (réseau / veille professionnelle)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ct val="100000"/>
            </a:pPr>
            <a:r>
              <a:rPr lang="fr-FR" sz="1600">
                <a:latin typeface="Candara" panose="020E0502030303020204" pitchFamily="34" charset="0"/>
              </a:rPr>
              <a:t>4. Les réseaux sociaux professionnels (</a:t>
            </a:r>
            <a:r>
              <a:rPr lang="fr-FR" sz="1600" err="1">
                <a:latin typeface="Candara" panose="020E0502030303020204" pitchFamily="34" charset="0"/>
              </a:rPr>
              <a:t>Linkedin</a:t>
            </a:r>
            <a:r>
              <a:rPr lang="fr-FR" sz="1600">
                <a:latin typeface="Candara" panose="020E0502030303020204" pitchFamily="34" charset="0"/>
              </a:rPr>
              <a:t> / Viadeo)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ct val="100000"/>
            </a:pPr>
            <a:r>
              <a:rPr lang="fr-FR" sz="1600">
                <a:latin typeface="Candara" panose="020E0502030303020204" pitchFamily="34" charset="0"/>
              </a:rPr>
              <a:t>5. Les événements professionnels : </a:t>
            </a:r>
            <a:r>
              <a:rPr lang="fr-FR" sz="1600" b="1">
                <a:latin typeface="Candara" panose="020E0502030303020204" pitchFamily="34" charset="0"/>
              </a:rPr>
              <a:t>salons</a:t>
            </a:r>
            <a:r>
              <a:rPr lang="fr-FR" sz="1600">
                <a:latin typeface="Candara" panose="020E0502030303020204" pitchFamily="34" charset="0"/>
              </a:rPr>
              <a:t>, conférences, séminaires, réunions de réseau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ct val="100000"/>
            </a:pPr>
            <a:r>
              <a:rPr lang="fr-FR" sz="1600">
                <a:latin typeface="Candara" panose="020E0502030303020204" pitchFamily="34" charset="0"/>
              </a:rPr>
              <a:t>6. Les administrations locales: Les mairies, les communautés de communes et les régions disposent souvent d'informations sur les entreprises locales et les acteurs économiques du territoire.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>
              <a:solidFill>
                <a:srgbClr val="6699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6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DBB0E-8184-A297-E7F8-B140AC94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CBCD6-14DA-D9B6-B8AD-8638AEDE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23826"/>
            <a:ext cx="7769469" cy="452582"/>
          </a:xfrm>
        </p:spPr>
        <p:txBody>
          <a:bodyPr/>
          <a:lstStyle/>
          <a:p>
            <a:r>
              <a:rPr lang="fr-FR" sz="2800"/>
              <a:t>1-Activer mon réseau avec les acteurs du territoire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9277A2-CF3F-7031-3EB3-C693C68CA477}"/>
              </a:ext>
            </a:extLst>
          </p:cNvPr>
          <p:cNvSpPr txBox="1"/>
          <p:nvPr/>
        </p:nvSpPr>
        <p:spPr>
          <a:xfrm>
            <a:off x="903383" y="767548"/>
            <a:ext cx="7337234" cy="304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sz="2400" b="1" dirty="0">
                <a:solidFill>
                  <a:srgbClr val="669999"/>
                </a:solidFill>
                <a:latin typeface="Candara" panose="020E0502030303020204" pitchFamily="34" charset="0"/>
              </a:rPr>
              <a:t>Cartographie</a:t>
            </a:r>
            <a:r>
              <a:rPr lang="fr-FR" sz="2400" dirty="0">
                <a:solidFill>
                  <a:srgbClr val="669999"/>
                </a:solidFill>
                <a:latin typeface="Candara" panose="020E0502030303020204" pitchFamily="34" charset="0"/>
              </a:rPr>
              <a:t> des réseaux professionnels associés à mon territoire ?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endParaRPr lang="fr-FR" sz="24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sz="2400" dirty="0">
                <a:solidFill>
                  <a:srgbClr val="669999"/>
                </a:solidFill>
                <a:latin typeface="Candara" panose="020E0502030303020204" pitchFamily="34" charset="0"/>
              </a:rPr>
              <a:t>Exemple Pays de Retz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fr-FR" sz="2400" dirty="0">
                <a:solidFill>
                  <a:srgbClr val="669999"/>
                </a:solidFill>
                <a:latin typeface="Candara" panose="020E0502030303020204" pitchFamily="34" charset="0"/>
              </a:rPr>
              <a:t>https://www.youtube.com/watch?v=_CwknJqLvAE</a:t>
            </a:r>
          </a:p>
        </p:txBody>
      </p:sp>
      <p:pic>
        <p:nvPicPr>
          <p:cNvPr id="1026" name="Picture 2" descr="Pays de Retz Entrepreneurs | CCI Nantes St-Nazaire">
            <a:extLst>
              <a:ext uri="{FF2B5EF4-FFF2-40B4-BE49-F238E27FC236}">
                <a16:creationId xmlns:a16="http://schemas.microsoft.com/office/drawing/2014/main" id="{524DE746-D8D7-70D0-83EB-534017EE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5" y="410925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entrepreneurs du pays de Retz se donnent rendez-vous à Saint-Brevin">
            <a:extLst>
              <a:ext uri="{FF2B5EF4-FFF2-40B4-BE49-F238E27FC236}">
                <a16:creationId xmlns:a16="http://schemas.microsoft.com/office/drawing/2014/main" id="{9CF11506-E78C-A6AE-C627-434124AA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78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B417-47A1-7F41-608B-DDF2D210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24139-0823-FBF9-64D8-7569FACF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23826"/>
            <a:ext cx="7769469" cy="452582"/>
          </a:xfrm>
        </p:spPr>
        <p:txBody>
          <a:bodyPr/>
          <a:lstStyle/>
          <a:p>
            <a:r>
              <a:rPr lang="fr-FR" sz="2800"/>
              <a:t>1-Activer mon réseau avec les acteurs du territoire</a:t>
            </a:r>
          </a:p>
        </p:txBody>
      </p:sp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2075118B-DD5D-7F8E-40A0-354567E7FD6B}"/>
              </a:ext>
            </a:extLst>
          </p:cNvPr>
          <p:cNvSpPr txBox="1">
            <a:spLocks/>
          </p:cNvSpPr>
          <p:nvPr/>
        </p:nvSpPr>
        <p:spPr>
          <a:xfrm>
            <a:off x="279457" y="1559185"/>
            <a:ext cx="8585086" cy="2678303"/>
          </a:xfrm>
          <a:prstGeom prst="rect">
            <a:avLst/>
          </a:prstGeom>
          <a:noFill/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C00000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ndara" panose="020E0502030303020204" pitchFamily="34" charset="0"/>
                <a:ea typeface="Roboto" panose="02000000000000000000" pitchFamily="2" charset="0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669999"/>
              </a:buClr>
              <a:buSzPct val="100000"/>
              <a:buFont typeface="Arial" panose="020B0604020202020204" pitchFamily="34" charset="0"/>
              <a:buChar char="•"/>
              <a:defRPr kumimoji="0" sz="2200" kern="1200">
                <a:solidFill>
                  <a:srgbClr val="669999"/>
                </a:solidFill>
                <a:latin typeface="Candara" panose="020E0502030303020204" pitchFamily="34" charset="0"/>
                <a:ea typeface="Roboto" panose="02000000000000000000" pitchFamily="2" charset="0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rgbClr val="669999"/>
              </a:buClr>
              <a:buSzPct val="70000"/>
              <a:buFont typeface="Courier New" panose="02070309020205020404" pitchFamily="49" charset="0"/>
              <a:buChar char="o"/>
              <a:defRPr kumimoji="0" sz="2000" kern="1200">
                <a:solidFill>
                  <a:schemeClr val="tx1"/>
                </a:solidFill>
                <a:latin typeface="Candara" panose="020E0502030303020204" pitchFamily="34" charset="0"/>
                <a:ea typeface="Roboto" panose="02000000000000000000" pitchFamily="2" charset="0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itchFamily="2" charset="2"/>
              <a:buChar char="§"/>
              <a:defRPr kumimoji="0" sz="1800" kern="1200">
                <a:solidFill>
                  <a:srgbClr val="669999"/>
                </a:solidFill>
                <a:latin typeface="Candara" panose="020E0502030303020204" pitchFamily="34" charset="0"/>
                <a:ea typeface="Roboto" panose="02000000000000000000" pitchFamily="2" charset="0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669999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Candara" panose="020E0502030303020204" pitchFamily="34" charset="0"/>
                <a:ea typeface="Roboto" panose="02000000000000000000" pitchFamily="2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Roboto" panose="02000000000000000000" pitchFamily="2" charset="0"/>
                <a:cs typeface="+mn-cs"/>
              </a:rPr>
              <a:t>Lieu de partage d’informations, d’échange de bonnes pratiques professionnelles,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endParaRPr lang="fr-FR" sz="20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Q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Roboto" panose="02000000000000000000" pitchFamily="2" charset="0"/>
                <a:cs typeface="+mn-cs"/>
              </a:rPr>
              <a:t>uels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Roboto" panose="02000000000000000000" pitchFamily="2" charset="0"/>
                <a:cs typeface="+mn-cs"/>
              </a:rPr>
              <a:t> sont les réseaux professionnels que vous connaissez 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Roboto" panose="02000000000000000000" pitchFamily="2" charset="0"/>
                <a:cs typeface="+mn-cs"/>
              </a:rPr>
              <a:t> 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48F239-DDEC-025E-1E2F-AD0C2468B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0201" y="3381125"/>
            <a:ext cx="895350" cy="1085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C949C7-BA84-3444-E02D-B5F3FFCA5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93" y="3171575"/>
            <a:ext cx="1133475" cy="752475"/>
          </a:xfrm>
          <a:prstGeom prst="rect">
            <a:avLst/>
          </a:prstGeom>
        </p:spPr>
      </p:pic>
      <p:pic>
        <p:nvPicPr>
          <p:cNvPr id="6" name="Image 5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1D6C7525-BF1D-C3D6-9558-3EBAAC230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93" y="4177093"/>
            <a:ext cx="1905000" cy="1905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733613C-7260-894D-DA9A-ED82BAF45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5713" y="3610611"/>
            <a:ext cx="2123728" cy="6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98DC5A-E719-B3E9-8741-FF470DB8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172205-7ECF-D2EF-13E3-B5860D369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Cartographie des réseaux professionnels associés à mon territoire ?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Et vous quelles sont vos pratiques ?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>
                <a:solidFill>
                  <a:srgbClr val="002060"/>
                </a:solidFill>
              </a:rPr>
              <a:t>Cf Exercice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14F4888-335F-C76D-7CB4-78E81D7E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1-Activer mon réseau avec les acteurs du territoire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3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16AF-96D7-1A7C-3899-D917E3920926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38BF3D-033E-7A2A-F751-EF8722EAA990}"/>
              </a:ext>
            </a:extLst>
          </p:cNvPr>
          <p:cNvSpPr txBox="1"/>
          <p:nvPr/>
        </p:nvSpPr>
        <p:spPr>
          <a:xfrm>
            <a:off x="539262" y="2228671"/>
            <a:ext cx="81240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1" i="0">
                <a:solidFill>
                  <a:srgbClr val="CC3300"/>
                </a:solidFill>
                <a:effectLst/>
                <a:latin typeface="Candara" panose="020E0502030303020204" pitchFamily="34" charset="0"/>
              </a:rPr>
              <a:t> Objectifs :</a:t>
            </a:r>
            <a:r>
              <a:rPr lang="fr-FR" sz="18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</a:p>
          <a:p>
            <a:pPr algn="l"/>
            <a:r>
              <a:rPr lang="fr-FR">
                <a:solidFill>
                  <a:srgbClr val="CC3300"/>
                </a:solidFill>
                <a:latin typeface="Candara" panose="020E0502030303020204" pitchFamily="34" charset="0"/>
              </a:rPr>
              <a:t>	</a:t>
            </a:r>
            <a:r>
              <a:rPr lang="fr-FR" sz="1800" b="0" i="0">
                <a:effectLst/>
                <a:latin typeface="Candara" panose="020E0502030303020204" pitchFamily="34" charset="0"/>
              </a:rPr>
              <a:t>Initier et développer des partenariats, </a:t>
            </a:r>
          </a:p>
          <a:p>
            <a:pPr algn="l"/>
            <a:r>
              <a:rPr lang="fr-FR" sz="1800" b="0" i="0">
                <a:effectLst/>
                <a:latin typeface="Candara" panose="020E0502030303020204" pitchFamily="34" charset="0"/>
              </a:rPr>
              <a:t>	Connaître les règles relatives aux partena</a:t>
            </a:r>
            <a:r>
              <a:rPr lang="fr-FR" sz="1800">
                <a:latin typeface="Candara" panose="020E0502030303020204" pitchFamily="34" charset="0"/>
              </a:rPr>
              <a:t>riats</a:t>
            </a:r>
            <a:endParaRPr lang="fr-FR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1" i="0">
                <a:solidFill>
                  <a:srgbClr val="CC3300"/>
                </a:solidFill>
                <a:effectLst/>
                <a:latin typeface="Candara" panose="020E0502030303020204" pitchFamily="34" charset="0"/>
              </a:rPr>
              <a:t> Contenu :</a:t>
            </a:r>
            <a:r>
              <a:rPr lang="fr-FR" sz="18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</a:p>
          <a:p>
            <a:pPr lvl="2"/>
            <a:r>
              <a:rPr lang="fr-FR" b="0" i="0">
                <a:effectLst/>
                <a:latin typeface="Candara" panose="020E0502030303020204" pitchFamily="34" charset="0"/>
              </a:rPr>
              <a:t>Types de partenariats et leur importance, </a:t>
            </a:r>
            <a:r>
              <a:rPr lang="fr-FR">
                <a:latin typeface="Candara" panose="020E0502030303020204" pitchFamily="34" charset="0"/>
              </a:rPr>
              <a:t>c</a:t>
            </a:r>
            <a:r>
              <a:rPr lang="fr-FR" b="0" i="0">
                <a:effectLst/>
                <a:latin typeface="Candara" panose="020E0502030303020204" pitchFamily="34" charset="0"/>
              </a:rPr>
              <a:t>adre juridique des partenariats.</a:t>
            </a:r>
            <a:endParaRPr lang="fr-F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5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517CD-8251-0C41-B0B5-F8B4F56F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A35CFA5-83A7-FDCD-DE53-1C99AFAA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39" y="1848177"/>
            <a:ext cx="8086290" cy="231323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</a:rPr>
              <a:t>0.     Marque employeur, Communication et réseaux sociaux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Territoire et réseau professionnel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Partenariats et Collaboration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Inclusion des personnes en situation de </a:t>
            </a:r>
            <a:r>
              <a:rPr lang="fr-FR" sz="2000" b="1" dirty="0">
                <a:solidFill>
                  <a:srgbClr val="002060"/>
                </a:solidFill>
              </a:rPr>
              <a:t>handicap</a:t>
            </a:r>
            <a:r>
              <a:rPr lang="fr-FR" sz="2000" dirty="0">
                <a:solidFill>
                  <a:srgbClr val="002060"/>
                </a:solidFill>
              </a:rPr>
              <a:t> - médecine du travail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Aménagements et adaptations des postes de travail</a:t>
            </a: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rgbClr val="002060"/>
                </a:solidFill>
              </a:rPr>
              <a:t>Veille stratégique et collecte d'Informations</a:t>
            </a:r>
          </a:p>
          <a:p>
            <a:pPr marL="0" indent="0">
              <a:buNone/>
            </a:pP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9A7234-36F9-6AD4-3561-3225ECCA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2785783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6813C-1A72-293F-B68E-37B25A1AF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607B2-835C-6A80-878D-0579917F1BAF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545E2B-C976-E17C-6011-375FB613C3E4}"/>
              </a:ext>
            </a:extLst>
          </p:cNvPr>
          <p:cNvSpPr txBox="1"/>
          <p:nvPr/>
        </p:nvSpPr>
        <p:spPr>
          <a:xfrm>
            <a:off x="312127" y="1618764"/>
            <a:ext cx="8519746" cy="4580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b="1">
                <a:solidFill>
                  <a:srgbClr val="669999"/>
                </a:solidFill>
                <a:latin typeface="Candara" panose="020E0502030303020204" pitchFamily="34" charset="0"/>
              </a:rPr>
              <a:t>Qu’appelle-t-on un partenariat dans le monde professionnel ?</a:t>
            </a:r>
          </a:p>
          <a:p>
            <a:pPr algn="l"/>
            <a:endParaRPr lang="fr-FR" b="1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r>
              <a:rPr lang="fr-FR" kern="100"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fr-FR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ésigne une collaboration entre deux entités (entreprises, associations, individus) qui unissent leurs forces et leurs ressources pour atteindre un objectif commun.</a:t>
            </a:r>
          </a:p>
          <a:p>
            <a:endParaRPr lang="fr-FR" sz="1600" b="1" kern="100">
              <a:solidFill>
                <a:srgbClr val="669999"/>
              </a:solidFill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100">
                <a:solidFill>
                  <a:srgbClr val="669999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principaux objectifs d'un partenariat professionnel sont 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Mutualiser les compétences et les ressources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Accroître la visibilité et la notoriété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Développer de nouveaux marchés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Réduire les coûts</a:t>
            </a:r>
          </a:p>
          <a:p>
            <a:pPr algn="l"/>
            <a:endParaRPr lang="fr-FR" sz="1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11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A2D47-3F9F-6BFC-4DB7-2AFF3F7F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26AE1-BA03-4361-530F-8C0105BF38BC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F4567E-13D4-28C3-527C-48783358E139}"/>
              </a:ext>
            </a:extLst>
          </p:cNvPr>
          <p:cNvSpPr txBox="1"/>
          <p:nvPr/>
        </p:nvSpPr>
        <p:spPr>
          <a:xfrm>
            <a:off x="644890" y="1853224"/>
            <a:ext cx="74848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sz="2000" b="1">
                <a:solidFill>
                  <a:srgbClr val="669999"/>
                </a:solidFill>
                <a:latin typeface="Candara" panose="020E0502030303020204" pitchFamily="34" charset="0"/>
              </a:rPr>
              <a:t>Quels exemples de partenariats connaissez-vous ?</a:t>
            </a:r>
            <a:endParaRPr lang="fr-FR" sz="1600" kern="100">
              <a:solidFill>
                <a:srgbClr val="669999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4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47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C44DC-119F-5BE6-FE05-F9B87607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C68FA-B957-3F25-EF77-F2DA469FC993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CC4AC-A90D-A794-9442-AF9B99E7F577}"/>
              </a:ext>
            </a:extLst>
          </p:cNvPr>
          <p:cNvSpPr txBox="1"/>
          <p:nvPr/>
        </p:nvSpPr>
        <p:spPr>
          <a:xfrm>
            <a:off x="457260" y="1325687"/>
            <a:ext cx="8229480" cy="437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b="1" dirty="0">
                <a:solidFill>
                  <a:srgbClr val="669999"/>
                </a:solidFill>
                <a:latin typeface="Candara" panose="020E0502030303020204" pitchFamily="34" charset="0"/>
              </a:rPr>
              <a:t>Quels types de partenariat ?</a:t>
            </a:r>
            <a:endParaRPr lang="fr-FR" sz="1400" kern="100" dirty="0">
              <a:solidFill>
                <a:srgbClr val="669999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400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2400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2400" b="1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stratégique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fr-FR" sz="2400" kern="100" dirty="0">
              <a:solidFill>
                <a:srgbClr val="002060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2400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2400" b="1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commercial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fr-FR" sz="2400" kern="100" dirty="0">
              <a:solidFill>
                <a:srgbClr val="002060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2400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2400" b="1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technologique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fr-FR" sz="2400" kern="100" dirty="0">
              <a:solidFill>
                <a:srgbClr val="002060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2400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2400" b="1" kern="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associatif</a:t>
            </a:r>
            <a:endParaRPr lang="fr-FR" sz="2000" b="1" i="0" dirty="0"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 dirty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65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F5CC0-6C45-4042-AA47-9458079C7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62BDB-5666-0396-D9BE-96D333D17E4F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04D2B9-AFF5-54C7-962B-1A5A39519EB9}"/>
              </a:ext>
            </a:extLst>
          </p:cNvPr>
          <p:cNvSpPr txBox="1"/>
          <p:nvPr/>
        </p:nvSpPr>
        <p:spPr>
          <a:xfrm>
            <a:off x="457260" y="1325687"/>
            <a:ext cx="8229480" cy="498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b="1">
                <a:solidFill>
                  <a:srgbClr val="669999"/>
                </a:solidFill>
                <a:latin typeface="Candara" panose="020E0502030303020204" pitchFamily="34" charset="0"/>
              </a:rPr>
              <a:t>Quels types de partenariat ?</a:t>
            </a:r>
            <a:endParaRPr lang="fr-FR" sz="1400" kern="100">
              <a:solidFill>
                <a:srgbClr val="669999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4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1600" b="1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stratégique:</a:t>
            </a:r>
            <a:r>
              <a:rPr lang="fr-FR" sz="1600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à long terme entre deux entreprises pour développer de nouveaux produits ou services, pénétrer de nouveaux marchés ou renforcer leur position sur le marché existant. 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fr-FR" sz="16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1600" b="1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commercial:</a:t>
            </a:r>
            <a:r>
              <a:rPr lang="fr-FR" sz="1600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 de distribution, de franchise ou de co-marketing entre deux entreprises pour commercialiser des produits ou des services complémentaires.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1600" b="1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technologique:</a:t>
            </a:r>
            <a:r>
              <a:rPr lang="fr-FR" sz="1600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entre des entreprises pour développer de nouvelles technologies ou améliorer des produits existants. </a:t>
            </a:r>
          </a:p>
          <a:p>
            <a:pPr lvl="0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fr-FR" sz="16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FR" sz="1600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fr-FR" sz="1600" b="1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Partenariat associatif:</a:t>
            </a:r>
            <a:r>
              <a:rPr lang="fr-FR" sz="1600" kern="0">
                <a:solidFill>
                  <a:srgbClr val="CC33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kern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entre une entreprise et une association pour mener des actions d'intérêt général</a:t>
            </a:r>
            <a:r>
              <a:rPr lang="fr-FR" sz="1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8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9D363-19F4-E9BB-A3B2-613855835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9DD5B-2F66-AD00-B568-955646C1A25B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9813E5-4C24-E8F7-EBF8-B69C55CDDA67}"/>
              </a:ext>
            </a:extLst>
          </p:cNvPr>
          <p:cNvSpPr txBox="1"/>
          <p:nvPr/>
        </p:nvSpPr>
        <p:spPr>
          <a:xfrm>
            <a:off x="829559" y="1677378"/>
            <a:ext cx="7484881" cy="338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sz="2400" b="1" dirty="0">
                <a:solidFill>
                  <a:srgbClr val="669999"/>
                </a:solidFill>
                <a:latin typeface="Candara" panose="020E0502030303020204" pitchFamily="34" charset="0"/>
              </a:rPr>
              <a:t>Clés de réussite d’un partenariat</a:t>
            </a:r>
            <a:endParaRPr lang="fr-FR" kern="100" dirty="0">
              <a:solidFill>
                <a:srgbClr val="669999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1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Définition claire des objectifs</a:t>
            </a:r>
            <a:endParaRPr lang="fr-FR" sz="2000" kern="100" dirty="0">
              <a:solidFill>
                <a:srgbClr val="002060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1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Répartition équitable des tâches et des responsabilités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1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 transparente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100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Flexibilité</a:t>
            </a:r>
            <a:endParaRPr lang="fr-FR" b="1" i="0" dirty="0"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 dirty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6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A50C9-83EB-4376-08CF-A1CC29F46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E2468-400E-68F6-6042-533C9F8AFB16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12565A-E2D6-0D0D-C0CE-6ABB515988ED}"/>
              </a:ext>
            </a:extLst>
          </p:cNvPr>
          <p:cNvSpPr txBox="1"/>
          <p:nvPr/>
        </p:nvSpPr>
        <p:spPr>
          <a:xfrm>
            <a:off x="829559" y="1677378"/>
            <a:ext cx="7484881" cy="450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b="1">
                <a:solidFill>
                  <a:srgbClr val="669999"/>
                </a:solidFill>
                <a:latin typeface="Candara" panose="020E0502030303020204" pitchFamily="34" charset="0"/>
              </a:rPr>
              <a:t>Clés de réussite d’un partenariat</a:t>
            </a:r>
            <a:endParaRPr lang="fr-FR" sz="1400" kern="100">
              <a:solidFill>
                <a:srgbClr val="669999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4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b="1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Définition claire des objectifs:</a:t>
            </a:r>
            <a:r>
              <a:rPr lang="fr-FR" sz="16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partenaires doivent se mettre d'accord sur les objectifs à atteindre et sur les moyens pour y parvenir.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b="1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Répartition équitable des tâches et des responsabilités:</a:t>
            </a:r>
            <a:r>
              <a:rPr lang="fr-FR" sz="16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Chaque partenaire doit apporter sa contribution au projet et assumer sa part de responsabilité.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b="1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 transparente:</a:t>
            </a:r>
            <a:r>
              <a:rPr lang="fr-FR" sz="16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communication régulière et ouverte est essentielle pour maintenir la confiance entre les partenaires et résoudre les éventuels problèmes.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b="1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Flexibilité:</a:t>
            </a:r>
            <a:r>
              <a:rPr lang="fr-FR" sz="16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partenariats doivent être suffisamment flexibles pour s'adapter aux évolutions du marché et aux besoins des partenaires.</a:t>
            </a:r>
          </a:p>
          <a:p>
            <a:pPr algn="l"/>
            <a:endParaRPr lang="fr-FR" sz="1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4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FE9DC-A4FE-3013-7109-3A841BDB7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8284A-F0D0-ECB5-3A74-92BE20EAF67E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2- Cartographier les acteurs autour de ma structure, nouer des partenariats institutionnels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A3315E-B464-7CDB-DB10-D876A4AE422D}"/>
              </a:ext>
            </a:extLst>
          </p:cNvPr>
          <p:cNvSpPr txBox="1"/>
          <p:nvPr/>
        </p:nvSpPr>
        <p:spPr>
          <a:xfrm>
            <a:off x="492490" y="1536701"/>
            <a:ext cx="7484881" cy="392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24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 et Collaboration</a:t>
            </a:r>
          </a:p>
          <a:p>
            <a:pPr algn="l"/>
            <a:endParaRPr lang="fr-FR" sz="1800" b="1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fr-FR" b="1">
                <a:solidFill>
                  <a:srgbClr val="669999"/>
                </a:solidFill>
                <a:latin typeface="Candara" panose="020E0502030303020204" pitchFamily="34" charset="0"/>
              </a:rPr>
              <a:t>Exemples de partenariat</a:t>
            </a:r>
            <a:endParaRPr lang="fr-FR" sz="1400" kern="100">
              <a:solidFill>
                <a:srgbClr val="669999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6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Tesla et Panasonic: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fr-FR" sz="1600">
                <a:latin typeface="Candara" panose="020E0502030303020204" pitchFamily="34" charset="0"/>
              </a:rPr>
              <a:t>Tesla, le constructeur automobile électrique, s'est associé à Panasonic pour la production de batteries lithium-ion. Ce partenariat a permis à Tesla de sécuriser son approvisionnement en batteries et à Panasonic de diversifier ses activités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L'Oréal et l'UNESCO: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fr-FR" sz="1600">
                <a:latin typeface="Candara" panose="020E0502030303020204" pitchFamily="34" charset="0"/>
              </a:rPr>
              <a:t>L'Oréal soutient depuis plusieurs années des programmes de recherche scientifique sur les femmes en partenariat avec l'UNESCO. Ces programmes visent à promouvoir l'égalité des sexes dans le domaine scientifique.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19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44AC-8D32-10A2-24FE-682BE9150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026D9-566C-BA9B-54C3-80DD8ADBB8E4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2- Cartographier les acteurs autour de ma structure, nouer des partenariats institutionnels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91C727-B6C0-A46B-0F67-B4B2A1009593}"/>
              </a:ext>
            </a:extLst>
          </p:cNvPr>
          <p:cNvSpPr txBox="1"/>
          <p:nvPr/>
        </p:nvSpPr>
        <p:spPr>
          <a:xfrm>
            <a:off x="517794" y="1508602"/>
            <a:ext cx="8130448" cy="384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rgbClr val="669999"/>
                </a:solidFill>
                <a:latin typeface="Candara" panose="020E0502030303020204" pitchFamily="34" charset="0"/>
              </a:rPr>
              <a:t>Points clés juridiques dans un partenariat</a:t>
            </a:r>
            <a:endParaRPr lang="fr-FR" sz="3600" b="1" i="0" dirty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/>
            <a:endParaRPr lang="fr-FR" sz="1600" b="1" i="0" dirty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La nature juridique du partenariat:</a:t>
            </a:r>
            <a:r>
              <a:rPr lang="fr-FR" sz="2000" kern="100" dirty="0">
                <a:solidFill>
                  <a:srgbClr val="CC3300"/>
                </a:solidFill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Contrat, forme juridique…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Les éléments essentiels du contrat de partenariat</a:t>
            </a:r>
            <a:r>
              <a:rPr lang="fr-FR" sz="2000" kern="100" dirty="0">
                <a:solidFill>
                  <a:srgbClr val="CC3300"/>
                </a:solidFill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 , durée, apports, </a:t>
            </a:r>
            <a:r>
              <a:rPr lang="fr-FR" sz="2000" kern="100" dirty="0"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répartition des bénéfices et pertes, gestion du partenariat (CA..), clause de résolution, de confidentialité, arbitrages..</a:t>
            </a:r>
            <a:endParaRPr lang="fr-FR" sz="2000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Les obligations des partenaires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La responsabilité des partenaires</a:t>
            </a:r>
            <a:endParaRPr lang="fr-FR" sz="2000" kern="100" dirty="0">
              <a:solidFill>
                <a:srgbClr val="CC3300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La fiscalité des partenariats</a:t>
            </a:r>
            <a:endParaRPr lang="fr-FR" sz="2000" kern="100" dirty="0">
              <a:solidFill>
                <a:srgbClr val="CC3300"/>
              </a:solidFill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La dissolution du partenariat </a:t>
            </a:r>
            <a:r>
              <a:rPr lang="fr-FR" sz="2000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Causes de dissolution</a:t>
            </a:r>
            <a:endParaRPr lang="fr-FR" sz="3600" i="0" dirty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82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F7F1E0-458B-72E1-9949-61C16E69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A9BC7-A2F0-3817-A161-1CA9B997F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2060"/>
                </a:solidFill>
              </a:rPr>
              <a:t>Tribunal de commerce (consulaire)</a:t>
            </a:r>
          </a:p>
          <a:p>
            <a:r>
              <a:rPr lang="fr-FR" sz="1800" dirty="0">
                <a:solidFill>
                  <a:srgbClr val="002060"/>
                </a:solidFill>
              </a:rPr>
              <a:t>Tribunal des prud’homme</a:t>
            </a:r>
          </a:p>
          <a:p>
            <a:r>
              <a:rPr lang="fr-FR" sz="1800" dirty="0">
                <a:solidFill>
                  <a:srgbClr val="002060"/>
                </a:solidFill>
              </a:rPr>
              <a:t>Médecine du travail…</a:t>
            </a:r>
          </a:p>
          <a:p>
            <a:r>
              <a:rPr lang="fr-FR" sz="1800" dirty="0">
                <a:solidFill>
                  <a:srgbClr val="002060"/>
                </a:solidFill>
              </a:rPr>
              <a:t>ARS </a:t>
            </a:r>
          </a:p>
          <a:p>
            <a:r>
              <a:rPr lang="fr-FR" sz="1800" dirty="0" err="1">
                <a:solidFill>
                  <a:srgbClr val="002060"/>
                </a:solidFill>
              </a:rPr>
              <a:t>Dreets</a:t>
            </a:r>
            <a:endParaRPr lang="fr-FR" sz="1800" dirty="0">
              <a:solidFill>
                <a:srgbClr val="002060"/>
              </a:solidFill>
            </a:endParaRPr>
          </a:p>
          <a:p>
            <a:r>
              <a:rPr lang="fr-FR" sz="1800" dirty="0">
                <a:solidFill>
                  <a:srgbClr val="002060"/>
                </a:solidFill>
              </a:rPr>
              <a:t>DRIRE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---------</a:t>
            </a:r>
          </a:p>
          <a:p>
            <a:r>
              <a:rPr lang="fr-FR" sz="1800" dirty="0">
                <a:solidFill>
                  <a:srgbClr val="002060"/>
                </a:solidFill>
              </a:rPr>
              <a:t>BPI…?</a:t>
            </a:r>
          </a:p>
          <a:p>
            <a:r>
              <a:rPr lang="fr-FR" sz="1800" dirty="0">
                <a:solidFill>
                  <a:srgbClr val="002060"/>
                </a:solidFill>
              </a:rPr>
              <a:t>Carsat (prévention)</a:t>
            </a:r>
          </a:p>
          <a:p>
            <a:r>
              <a:rPr lang="fr-FR" sz="1800" dirty="0" err="1">
                <a:solidFill>
                  <a:srgbClr val="002060"/>
                </a:solidFill>
              </a:rPr>
              <a:t>Aract</a:t>
            </a:r>
            <a:r>
              <a:rPr lang="fr-FR" sz="1800" dirty="0">
                <a:solidFill>
                  <a:srgbClr val="002060"/>
                </a:solidFill>
              </a:rPr>
              <a:t> (ergonomie)</a:t>
            </a:r>
          </a:p>
          <a:p>
            <a:r>
              <a:rPr lang="fr-FR" sz="1800" dirty="0">
                <a:solidFill>
                  <a:srgbClr val="002060"/>
                </a:solidFill>
              </a:rPr>
              <a:t>Fédérations professionnelles</a:t>
            </a:r>
          </a:p>
          <a:p>
            <a:r>
              <a:rPr lang="fr-FR" sz="1800" dirty="0">
                <a:solidFill>
                  <a:srgbClr val="002060"/>
                </a:solidFill>
              </a:rPr>
              <a:t>OPCO</a:t>
            </a:r>
          </a:p>
          <a:p>
            <a:r>
              <a:rPr lang="fr-FR" sz="1800" dirty="0">
                <a:solidFill>
                  <a:srgbClr val="002060"/>
                </a:solidFill>
              </a:rPr>
              <a:t>Etc</a:t>
            </a:r>
            <a:r>
              <a:rPr lang="fr-FR" sz="1800" dirty="0"/>
              <a:t>…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842567F-00AE-AA36-9634-839AAA5651AD}"/>
              </a:ext>
            </a:extLst>
          </p:cNvPr>
          <p:cNvSpPr txBox="1">
            <a:spLocks/>
          </p:cNvSpPr>
          <p:nvPr/>
        </p:nvSpPr>
        <p:spPr>
          <a:xfrm>
            <a:off x="244929" y="230230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Nouer des partenariats institutionnels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03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C8A58-32BD-4E18-A319-1D3936A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3-Connaitre le management inclusif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9089B57-350E-4CCD-B7CD-60DEC5BE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sz="2000" b="1">
                <a:solidFill>
                  <a:srgbClr val="669999"/>
                </a:solidFill>
                <a:latin typeface="Candara" panose="020E0502030303020204" pitchFamily="34" charset="0"/>
              </a:rPr>
              <a:t>Thème 3</a:t>
            </a: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Inclusion des Personnes en Situation de Handicap et rôle de la Médecine du Travail</a:t>
            </a:r>
          </a:p>
          <a:p>
            <a:pPr marL="0" indent="0" algn="l">
              <a:buNone/>
            </a:pPr>
            <a:endParaRPr lang="fr-FR" sz="20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>
                <a:effectLst/>
                <a:latin typeface="Candara" panose="020E0502030303020204" pitchFamily="34" charset="0"/>
              </a:rPr>
              <a:t>Objectif :</a:t>
            </a:r>
            <a:r>
              <a:rPr lang="fr-FR" sz="2000">
                <a:latin typeface="Candara" panose="020E0502030303020204" pitchFamily="34" charset="0"/>
              </a:rPr>
              <a:t> </a:t>
            </a:r>
            <a:r>
              <a:rPr lang="fr-FR" sz="2000">
                <a:solidFill>
                  <a:schemeClr val="tx1"/>
                </a:solidFill>
                <a:latin typeface="Candara" panose="020E0502030303020204" pitchFamily="34" charset="0"/>
              </a:rPr>
              <a:t>a</a:t>
            </a:r>
            <a:r>
              <a:rPr lang="fr-FR" sz="2000" b="0" i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nalyser les besoins afférents à la situation de handicap, </a:t>
            </a:r>
            <a:r>
              <a:rPr lang="fr-FR" sz="2000">
                <a:solidFill>
                  <a:schemeClr val="tx1"/>
                </a:solidFill>
                <a:latin typeface="Candara" panose="020E0502030303020204" pitchFamily="34" charset="0"/>
              </a:rPr>
              <a:t>savoir </a:t>
            </a:r>
            <a:r>
              <a:rPr lang="fr-FR" sz="2000" b="0" i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accueillir un nouveau collaborateur en situation de handicap</a:t>
            </a:r>
            <a:r>
              <a:rPr lang="fr-FR" sz="2000">
                <a:solidFill>
                  <a:schemeClr val="tx1"/>
                </a:solidFill>
                <a:latin typeface="Candara" panose="020E0502030303020204" pitchFamily="34" charset="0"/>
              </a:rPr>
              <a:t>, c</a:t>
            </a:r>
            <a:r>
              <a:rPr lang="fr-FR" sz="2000" b="0" i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omprendre le rôle de la médecine du travail relatif à l’aptitude au travail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2000" b="0" i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>
                <a:effectLst/>
                <a:latin typeface="Candara" panose="020E0502030303020204" pitchFamily="34" charset="0"/>
              </a:rPr>
              <a:t>Contenu :</a:t>
            </a:r>
            <a:r>
              <a:rPr lang="fr-FR" sz="2000">
                <a:latin typeface="Candara" panose="020E0502030303020204" pitchFamily="34" charset="0"/>
              </a:rPr>
              <a:t> </a:t>
            </a:r>
            <a:r>
              <a:rPr lang="fr-FR" sz="2000" b="0" i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Sensibilisation aux différentes catégories de handicap, Règlementation sur l’adaptation des postes de travail</a:t>
            </a:r>
            <a:r>
              <a:rPr lang="fr-FR" sz="2000" b="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2000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1" i="0">
                <a:effectLst/>
                <a:latin typeface="Candara" panose="020E0502030303020204" pitchFamily="34" charset="0"/>
              </a:rPr>
              <a:t>Activité :</a:t>
            </a:r>
            <a:r>
              <a:rPr lang="fr-FR" sz="2000">
                <a:latin typeface="Candara" panose="020E0502030303020204" pitchFamily="34" charset="0"/>
              </a:rPr>
              <a:t> </a:t>
            </a:r>
            <a:r>
              <a:rPr lang="fr-FR" sz="2000" b="0" i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Mise en situation pour l'accueil d'un collaborateur.</a:t>
            </a:r>
          </a:p>
          <a:p>
            <a:pPr lvl="1"/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5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5D1A-80C1-2C40-8A53-B76C922D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8967323-4FD4-995D-AF4F-485B858D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36" y="1027047"/>
            <a:ext cx="8614528" cy="4194306"/>
          </a:xfrm>
        </p:spPr>
        <p:txBody>
          <a:bodyPr/>
          <a:lstStyle/>
          <a:p>
            <a:pPr marL="0" indent="0" algn="l">
              <a:buNone/>
            </a:pPr>
            <a:endParaRPr lang="fr-FR" sz="1600" b="1" u="sng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1600" b="1" u="sng" dirty="0">
                <a:solidFill>
                  <a:srgbClr val="669999"/>
                </a:solidFill>
                <a:latin typeface="Candara" panose="020E0502030303020204" pitchFamily="34" charset="0"/>
              </a:rPr>
              <a:t>Thème 0. Marque employeur et Communication sur internet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Objectifs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Mieux cerner les concepts associés à la notion de marque Employeur, s’approprier les notions clés de la communication sur internet et les réseaux sociaux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Contenu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Fondamentaux de la marque Employeur, connaissance des règles de communication sur internet et réseaux sociaux, RGPD, Droit à l’</a:t>
            </a:r>
            <a:r>
              <a:rPr lang="fr-FR" sz="1600" b="0" i="0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ilmage</a:t>
            </a:r>
            <a:endParaRPr lang="fr-FR" sz="1600" b="0" i="0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Activités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Rédaction charte bonnes pratiques</a:t>
            </a:r>
            <a:endParaRPr lang="fr-FR" sz="1600" b="1" u="sng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1600" b="1" u="sng" dirty="0">
                <a:solidFill>
                  <a:srgbClr val="669999"/>
                </a:solidFill>
                <a:latin typeface="Candara" panose="020E0502030303020204" pitchFamily="34" charset="0"/>
              </a:rPr>
              <a:t>Thème</a:t>
            </a:r>
            <a:r>
              <a:rPr lang="fr-FR" sz="1600" b="1" i="0" u="sng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1 : Notion de Territoires et Réseaux Professionnels, participation active aux réseaux professionnels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Objectifs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Comprendre la définition d'un territoire, 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i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dentifier les réseaux professionnels d’un territoire.</a:t>
            </a:r>
            <a:r>
              <a:rPr lang="fr-FR" sz="1600" b="1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160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Connaissance des Acteurs Institutionnels, participer à des réseaux professionnels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Contenu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Présentation des territoires et de leur importance., 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c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artographie des réseaux professionnels locaux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, stratégie de communication et de collaboration</a:t>
            </a:r>
            <a:endParaRPr lang="fr-FR" sz="1600" b="0" i="0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Activités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Échanges de bonnes pratiques entre participants, quelles pratiques opérationnelles ?</a:t>
            </a:r>
          </a:p>
          <a:p>
            <a:pPr marL="0" indent="0" algn="l">
              <a:buNone/>
            </a:pPr>
            <a:endParaRPr lang="fr-FR" sz="16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900" dirty="0">
              <a:solidFill>
                <a:srgbClr val="669899"/>
              </a:solidFill>
              <a:latin typeface="-apple-syste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D874BF-35D8-6CB0-F4E8-29D207F4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sujets abordés</a:t>
            </a:r>
          </a:p>
        </p:txBody>
      </p:sp>
    </p:spTree>
    <p:extLst>
      <p:ext uri="{BB962C8B-B14F-4D97-AF65-F5344CB8AC3E}">
        <p14:creationId xmlns:p14="http://schemas.microsoft.com/office/powerpoint/2010/main" val="2231418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E56B8-6EC8-EEFF-953F-185E3AAE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A297644-9FE9-BEBF-F68A-2B0837CE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sz="2000" b="1">
                <a:solidFill>
                  <a:srgbClr val="669999"/>
                </a:solidFill>
                <a:latin typeface="Candara" panose="020E0502030303020204" pitchFamily="34" charset="0"/>
              </a:rPr>
              <a:t>Rôle de la Médecine du Travail – Service Santé au Travail (SST)</a:t>
            </a:r>
          </a:p>
          <a:p>
            <a:pPr marL="0" indent="0" algn="l">
              <a:buNone/>
            </a:pPr>
            <a:endParaRPr lang="fr-FR" sz="24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 et évaluer les risques professionnels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Mettre en place des actions de prévention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Suivre l'état de santé des salariés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Conseiller les managers: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800" kern="100">
                <a:solidFill>
                  <a:srgbClr val="CC3300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Sensibiliser les salariés</a:t>
            </a:r>
          </a:p>
          <a:p>
            <a:pPr marL="0" indent="0" algn="l">
              <a:buNone/>
            </a:pPr>
            <a:endParaRPr lang="fr-FR" sz="2400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lvl="1"/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CB5371-351C-B689-5674-01F6C7B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3-Connaitre le management inclusif</a:t>
            </a:r>
          </a:p>
        </p:txBody>
      </p:sp>
    </p:spTree>
    <p:extLst>
      <p:ext uri="{BB962C8B-B14F-4D97-AF65-F5344CB8AC3E}">
        <p14:creationId xmlns:p14="http://schemas.microsoft.com/office/powerpoint/2010/main" val="2001574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1E22-C451-9736-514C-5203B76A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F517A76-FA38-2FB3-081B-83819813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sz="2000" b="1">
                <a:solidFill>
                  <a:srgbClr val="669999"/>
                </a:solidFill>
                <a:latin typeface="Candara" panose="020E0502030303020204" pitchFamily="34" charset="0"/>
              </a:rPr>
              <a:t>R</a:t>
            </a: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ôle de la médecine du travail relatif à l’aptitude au travail</a:t>
            </a:r>
          </a:p>
          <a:p>
            <a:pPr marL="0" indent="0" algn="l">
              <a:buNone/>
            </a:pPr>
            <a:endParaRPr lang="fr-FR" sz="12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Évaluation de l'aptitude physique et mentale :</a:t>
            </a:r>
          </a:p>
          <a:p>
            <a:pPr marL="742950" lvl="1" indent="-285750">
              <a:lnSpc>
                <a:spcPct val="100000"/>
              </a:lnSpc>
              <a:spcAft>
                <a:spcPts val="2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Visite médicale d'embauche</a:t>
            </a:r>
          </a:p>
          <a:p>
            <a:pPr marL="742950" lvl="1" indent="-285750">
              <a:lnSpc>
                <a:spcPct val="100000"/>
              </a:lnSpc>
              <a:spcAft>
                <a:spcPts val="2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Visites périodiques</a:t>
            </a:r>
          </a:p>
          <a:p>
            <a:pPr marL="742950" lvl="1" indent="-285750">
              <a:lnSpc>
                <a:spcPct val="100000"/>
              </a:lnSpc>
              <a:spcAft>
                <a:spcPts val="2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Visites de reprise:</a:t>
            </a:r>
          </a:p>
          <a:p>
            <a:pPr marL="0" lvl="0" indent="0">
              <a:buNone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Préconisations :</a:t>
            </a:r>
          </a:p>
          <a:p>
            <a:pPr marL="742950" lvl="1" indent="-285750">
              <a:lnSpc>
                <a:spcPct val="100000"/>
              </a:lnSpc>
              <a:spcAft>
                <a:spcPts val="2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Aménagements de poste</a:t>
            </a:r>
          </a:p>
          <a:p>
            <a:pPr marL="742950" lvl="1" indent="-285750">
              <a:lnSpc>
                <a:spcPct val="100000"/>
              </a:lnSpc>
              <a:spcAft>
                <a:spcPts val="2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Reclassement</a:t>
            </a:r>
          </a:p>
          <a:p>
            <a:pPr marL="742950" lvl="1" indent="-285750">
              <a:lnSpc>
                <a:spcPct val="100000"/>
              </a:lnSpc>
              <a:spcAft>
                <a:spcPts val="2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Arrêt de travail temporaire ou définitif</a:t>
            </a:r>
          </a:p>
          <a:p>
            <a:pPr marL="0" lvl="0" indent="0">
              <a:buNone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Information et prévention :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Sensibilisation aux risques professionnels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Promotion de la santé au travail</a:t>
            </a:r>
            <a:endParaRPr lang="fr-FR" sz="1600" i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lvl="1"/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EC82CC-00E3-1287-6929-CE56C26C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3-Connaitre le management inclusif</a:t>
            </a:r>
          </a:p>
        </p:txBody>
      </p:sp>
    </p:spTree>
    <p:extLst>
      <p:ext uri="{BB962C8B-B14F-4D97-AF65-F5344CB8AC3E}">
        <p14:creationId xmlns:p14="http://schemas.microsoft.com/office/powerpoint/2010/main" val="993378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E23C8-7F59-003C-0FEA-C6392EF5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1822A-EDB0-F4CF-74B1-F142DC6E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3826"/>
            <a:ext cx="7379224" cy="452582"/>
          </a:xfrm>
        </p:spPr>
        <p:txBody>
          <a:bodyPr/>
          <a:lstStyle/>
          <a:p>
            <a:r>
              <a:rPr lang="fr-FR" sz="2400"/>
              <a:t>3-Connaitre le management inclusif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32AE7CD-F4E0-BF94-7E18-0DEE5FF4D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9248"/>
            <a:ext cx="5206567" cy="369332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b="1">
                <a:solidFill>
                  <a:srgbClr val="CC3300"/>
                </a:solidFill>
                <a:latin typeface="Candara" panose="020E0502030303020204" pitchFamily="34" charset="0"/>
              </a:rPr>
              <a:t>Les différentes catégories de handicap</a:t>
            </a:r>
            <a:endParaRPr lang="fr-FR" sz="2000" b="1" i="0">
              <a:solidFill>
                <a:srgbClr val="CC3300"/>
              </a:solidFill>
              <a:effectLst/>
              <a:latin typeface="Candara" panose="020E0502030303020204" pitchFamily="34" charset="0"/>
            </a:endParaRPr>
          </a:p>
          <a:p>
            <a:pPr marL="457200" lvl="1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3A8D89-A928-6240-B545-A73A66CA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6" y="1798951"/>
            <a:ext cx="8976824" cy="50894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B9B4E5-1321-E1E3-3BDD-074B4CC32152}"/>
              </a:ext>
            </a:extLst>
          </p:cNvPr>
          <p:cNvSpPr txBox="1"/>
          <p:nvPr/>
        </p:nvSpPr>
        <p:spPr>
          <a:xfrm>
            <a:off x="1071031" y="2915301"/>
            <a:ext cx="53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5%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3C9A04-02BF-AB60-3369-331C0DB8EF01}"/>
              </a:ext>
            </a:extLst>
          </p:cNvPr>
          <p:cNvSpPr txBox="1"/>
          <p:nvPr/>
        </p:nvSpPr>
        <p:spPr>
          <a:xfrm>
            <a:off x="3116767" y="1879693"/>
            <a:ext cx="63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7030A0"/>
                </a:solidFill>
              </a:rPr>
              <a:t>22%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26DF0E-F613-1D48-33D4-BF122F353ACD}"/>
              </a:ext>
            </a:extLst>
          </p:cNvPr>
          <p:cNvSpPr txBox="1"/>
          <p:nvPr/>
        </p:nvSpPr>
        <p:spPr>
          <a:xfrm>
            <a:off x="5920128" y="1879693"/>
            <a:ext cx="63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2">
                    <a:lumMod val="75000"/>
                  </a:schemeClr>
                </a:solidFill>
              </a:rPr>
              <a:t>9,7%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005D8A-CC25-C590-5B73-E5B00BF2EB76}"/>
              </a:ext>
            </a:extLst>
          </p:cNvPr>
          <p:cNvSpPr txBox="1"/>
          <p:nvPr/>
        </p:nvSpPr>
        <p:spPr>
          <a:xfrm>
            <a:off x="0" y="4443302"/>
            <a:ext cx="72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7,4%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3E3960-DE9A-A744-3546-04FF1CD54A72}"/>
              </a:ext>
            </a:extLst>
          </p:cNvPr>
          <p:cNvSpPr txBox="1"/>
          <p:nvPr/>
        </p:nvSpPr>
        <p:spPr>
          <a:xfrm>
            <a:off x="8401083" y="4443302"/>
            <a:ext cx="82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15,5%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73C116-17A2-05A3-8373-CE26FA235B22}"/>
              </a:ext>
            </a:extLst>
          </p:cNvPr>
          <p:cNvSpPr txBox="1"/>
          <p:nvPr/>
        </p:nvSpPr>
        <p:spPr>
          <a:xfrm>
            <a:off x="7710644" y="2899589"/>
            <a:ext cx="63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37%</a:t>
            </a:r>
          </a:p>
        </p:txBody>
      </p:sp>
    </p:spTree>
    <p:extLst>
      <p:ext uri="{BB962C8B-B14F-4D97-AF65-F5344CB8AC3E}">
        <p14:creationId xmlns:p14="http://schemas.microsoft.com/office/powerpoint/2010/main" val="2832761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3804-E4CA-18B4-DE7A-0EEAFC73F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B9C30-1D37-3D62-2BED-401A473B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3826"/>
            <a:ext cx="7379224" cy="452582"/>
          </a:xfrm>
        </p:spPr>
        <p:txBody>
          <a:bodyPr/>
          <a:lstStyle/>
          <a:p>
            <a:r>
              <a:rPr lang="fr-FR" sz="2400"/>
              <a:t>3-Connaitre le management inclusif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73FB76F6-6C1E-1637-22FF-859D553F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1" y="1725261"/>
            <a:ext cx="8306718" cy="4335569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Règlementation sur l’adaptation des postes de travail. </a:t>
            </a:r>
            <a:r>
              <a:rPr lang="fr-FR" sz="1800" b="1">
                <a:solidFill>
                  <a:srgbClr val="669999"/>
                </a:solidFill>
              </a:rPr>
              <a:t>L'obligation d'adaptation peut intervenir dans plusieurs situations :</a:t>
            </a:r>
          </a:p>
          <a:p>
            <a:pPr marL="0" indent="0">
              <a:buNone/>
            </a:pPr>
            <a:endParaRPr lang="fr-FR" sz="1600" b="1">
              <a:solidFill>
                <a:srgbClr val="66999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>
                <a:solidFill>
                  <a:srgbClr val="CC3300"/>
                </a:solidFill>
              </a:rPr>
              <a:t>Suite à un accident du travail ou une maladie professionnelle:</a:t>
            </a:r>
            <a:r>
              <a:rPr lang="fr-FR" sz="1600">
                <a:solidFill>
                  <a:srgbClr val="CC3300"/>
                </a:solidFill>
              </a:rPr>
              <a:t> </a:t>
            </a:r>
            <a:r>
              <a:rPr lang="fr-FR" sz="1600">
                <a:solidFill>
                  <a:schemeClr val="tx1"/>
                </a:solidFill>
              </a:rPr>
              <a:t>L'employeur doit tout mettre en œuvre pour permettre au salarié de reprendre son activité dans les meilleures conditions possibles.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>
                <a:solidFill>
                  <a:srgbClr val="CC3300"/>
                </a:solidFill>
              </a:rPr>
              <a:t>En cas d'apparition ou d'évolution d'un handicap:</a:t>
            </a:r>
            <a:r>
              <a:rPr lang="fr-FR" sz="1600">
                <a:solidFill>
                  <a:srgbClr val="CC3300"/>
                </a:solidFill>
              </a:rPr>
              <a:t> </a:t>
            </a:r>
            <a:r>
              <a:rPr lang="fr-FR" sz="1600">
                <a:solidFill>
                  <a:schemeClr val="tx1"/>
                </a:solidFill>
              </a:rPr>
              <a:t>L'employeur doit aménager le poste de travail pour permettre au salarié de continuer à exercer ses fonctions.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>
                <a:solidFill>
                  <a:srgbClr val="CC3300"/>
                </a:solidFill>
              </a:rPr>
              <a:t>Lors du retour d'un arrêt de travail:</a:t>
            </a:r>
            <a:r>
              <a:rPr lang="fr-FR" sz="1600">
                <a:solidFill>
                  <a:srgbClr val="CC3300"/>
                </a:solidFill>
              </a:rPr>
              <a:t> </a:t>
            </a:r>
            <a:r>
              <a:rPr lang="fr-FR" sz="1600">
                <a:solidFill>
                  <a:schemeClr val="tx1"/>
                </a:solidFill>
              </a:rPr>
              <a:t>Si le médecin du travail préconise des aménagements, l'employeur est tenu de les mettre en œuvre</a:t>
            </a:r>
            <a:r>
              <a:rPr lang="fr-FR" sz="160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>
                <a:solidFill>
                  <a:srgbClr val="CC3300"/>
                </a:solidFill>
              </a:rPr>
              <a:t>En cas d'évolution des emplois, des technologies ou de l'organisation de l'entreprise:</a:t>
            </a:r>
            <a:r>
              <a:rPr lang="fr-FR" sz="1600">
                <a:solidFill>
                  <a:srgbClr val="CC3300"/>
                </a:solidFill>
              </a:rPr>
              <a:t> </a:t>
            </a:r>
            <a:r>
              <a:rPr lang="fr-FR" sz="1600">
                <a:solidFill>
                  <a:schemeClr val="tx1"/>
                </a:solidFill>
              </a:rPr>
              <a:t>L'employeur doit veiller à ce que les salariés puissent s'adapter à ces changements.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400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0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870EE-8943-3844-5817-2A977C95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BB91B-7894-93A0-AE00-EB4D5ED7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3826"/>
            <a:ext cx="7379224" cy="452582"/>
          </a:xfrm>
        </p:spPr>
        <p:txBody>
          <a:bodyPr/>
          <a:lstStyle/>
          <a:p>
            <a:r>
              <a:rPr lang="fr-FR" sz="2400"/>
              <a:t>3-Connaitre le management inclusif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18428772-54A0-56BC-28F7-A74B194C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12" y="1556181"/>
            <a:ext cx="8471376" cy="4110862"/>
          </a:xfrm>
        </p:spPr>
        <p:txBody>
          <a:bodyPr/>
          <a:lstStyle/>
          <a:p>
            <a:pPr marL="0" indent="0" algn="l">
              <a:buNone/>
            </a:pPr>
            <a:r>
              <a:rPr lang="fr-FR" sz="18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Règlementation sur l’adaptation des postes de travail. </a:t>
            </a:r>
            <a:r>
              <a:rPr lang="fr-FR" sz="1800" b="1">
                <a:solidFill>
                  <a:srgbClr val="669999"/>
                </a:solidFill>
                <a:latin typeface="Candara" panose="020E0502030303020204" pitchFamily="34" charset="0"/>
              </a:rPr>
              <a:t>En quoi consiste cette obligation ?</a:t>
            </a:r>
            <a:r>
              <a:rPr lang="fr-FR" sz="1800">
                <a:solidFill>
                  <a:srgbClr val="669999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600">
                <a:solidFill>
                  <a:schemeClr val="tx1"/>
                </a:solidFill>
              </a:rPr>
              <a:t>L’employeur a une obligation légale d'adapter les postes de travail de ses salariés. Cette obligation est inscrite dans le Code du travail et vise à garantir un maintien dans l'emploi des salariés en bonne santé et à prévenir les risques professionnels.</a:t>
            </a:r>
          </a:p>
          <a:p>
            <a:pPr marL="0" indent="0">
              <a:buNone/>
            </a:pPr>
            <a:endParaRPr lang="fr-FR" sz="1400" b="1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2000" b="1">
                <a:solidFill>
                  <a:srgbClr val="669999"/>
                </a:solidFill>
                <a:latin typeface="Candara" panose="020E0502030303020204" pitchFamily="34" charset="0"/>
              </a:rPr>
              <a:t>L'adaptation d'un poste de travail peut prendre différentes formes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Aménagements physiques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modification du poste de travail, adaptation du matériel, mise en place d'aides techniques.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Aménagements organisationnels</a:t>
            </a:r>
            <a:r>
              <a:rPr lang="fr-FR" sz="1600">
                <a:solidFill>
                  <a:srgbClr val="CC3300"/>
                </a:solidFill>
                <a:latin typeface="Candara" panose="020E0502030303020204" pitchFamily="34" charset="0"/>
              </a:rPr>
              <a:t>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modification des horaires, adaptation des tâches, mise en place d'un temps partiel thérapeutique.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600" b="1">
                <a:solidFill>
                  <a:srgbClr val="CC3300"/>
                </a:solidFill>
                <a:latin typeface="Candara" panose="020E0502030303020204" pitchFamily="34" charset="0"/>
              </a:rPr>
              <a:t>Formation: </a:t>
            </a:r>
            <a:r>
              <a:rPr lang="fr-FR" sz="1600">
                <a:solidFill>
                  <a:schemeClr val="tx1"/>
                </a:solidFill>
                <a:latin typeface="Candara" panose="020E0502030303020204" pitchFamily="34" charset="0"/>
              </a:rPr>
              <a:t>proposition de formations pour permettre au salarié d'acquérir de nouvelles compétences et de s'adapter à son nouvel environnement de travail.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342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D25E4-47AE-09A7-6F27-F2D654C7F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454B3-153C-245B-FFC9-3389A8CF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3826"/>
            <a:ext cx="7379224" cy="452582"/>
          </a:xfrm>
        </p:spPr>
        <p:txBody>
          <a:bodyPr/>
          <a:lstStyle/>
          <a:p>
            <a:r>
              <a:rPr lang="fr-FR" sz="2800"/>
              <a:t>3-Connaitre le management inclusif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E5DF924D-0836-9F36-EE7F-607A31D7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3569"/>
            <a:ext cx="8616462" cy="5484431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Règlementation sur l’adaptation des postes de travail.</a:t>
            </a:r>
          </a:p>
          <a:p>
            <a:pPr marL="0" indent="0">
              <a:buNone/>
            </a:pPr>
            <a:r>
              <a:rPr lang="fr-FR" sz="1800" b="1" i="1">
                <a:solidFill>
                  <a:srgbClr val="669999"/>
                </a:solidFill>
              </a:rPr>
              <a:t>Quelles sont les conséquences d'un défaut d'adaptation ? </a:t>
            </a:r>
            <a:r>
              <a:rPr lang="fr-FR" sz="1800" b="1">
                <a:solidFill>
                  <a:srgbClr val="669999"/>
                </a:solidFill>
              </a:rPr>
              <a:t>Le non-respect de l'obligation d'adaptation peut entraîner de lourdes conséquences pour l'employeur :</a:t>
            </a:r>
          </a:p>
          <a:p>
            <a:pPr marL="0" indent="0">
              <a:buNone/>
            </a:pPr>
            <a:endParaRPr lang="fr-FR" sz="1800" b="1">
              <a:solidFill>
                <a:srgbClr val="669999"/>
              </a:solidFill>
            </a:endParaRPr>
          </a:p>
          <a:p>
            <a:pPr marL="0" indent="0">
              <a:buNone/>
            </a:pPr>
            <a:endParaRPr lang="fr-FR" sz="1400" b="1">
              <a:solidFill>
                <a:srgbClr val="6699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800" b="1">
                <a:solidFill>
                  <a:srgbClr val="CC3300"/>
                </a:solidFill>
              </a:rPr>
              <a:t>Responsabilité pénale :</a:t>
            </a:r>
            <a:r>
              <a:rPr lang="fr-FR" sz="1800">
                <a:solidFill>
                  <a:srgbClr val="CC3300"/>
                </a:solidFill>
              </a:rPr>
              <a:t> </a:t>
            </a:r>
            <a:r>
              <a:rPr lang="fr-FR" sz="1800">
                <a:solidFill>
                  <a:schemeClr val="tx1"/>
                </a:solidFill>
              </a:rPr>
              <a:t>L'employeur peut être poursuivi pour mise en danger de la vie d'autrui ou pour discrimination.</a:t>
            </a:r>
          </a:p>
          <a:p>
            <a:pPr>
              <a:buFont typeface="Wingdings" pitchFamily="2" charset="2"/>
              <a:buChar char="Ø"/>
            </a:pPr>
            <a:r>
              <a:rPr lang="fr-FR" sz="1800" b="1">
                <a:solidFill>
                  <a:srgbClr val="CC3300"/>
                </a:solidFill>
              </a:rPr>
              <a:t>Responsabilité civile :</a:t>
            </a:r>
            <a:r>
              <a:rPr lang="fr-FR" sz="1800">
                <a:solidFill>
                  <a:srgbClr val="CC3300"/>
                </a:solidFill>
              </a:rPr>
              <a:t> </a:t>
            </a:r>
            <a:r>
              <a:rPr lang="fr-FR" sz="1800">
                <a:solidFill>
                  <a:schemeClr val="tx1"/>
                </a:solidFill>
              </a:rPr>
              <a:t>L'employeur peut être condamné à verser des dommages et intérêts au salarié lésé.</a:t>
            </a:r>
          </a:p>
          <a:p>
            <a:pPr>
              <a:buFont typeface="Wingdings" pitchFamily="2" charset="2"/>
              <a:buChar char="Ø"/>
            </a:pPr>
            <a:r>
              <a:rPr lang="fr-FR" sz="1800" b="1">
                <a:solidFill>
                  <a:srgbClr val="CC3300"/>
                </a:solidFill>
              </a:rPr>
              <a:t>Contestations des licenciements :</a:t>
            </a:r>
            <a:r>
              <a:rPr lang="fr-FR" sz="1800">
                <a:solidFill>
                  <a:srgbClr val="CC3300"/>
                </a:solidFill>
              </a:rPr>
              <a:t> </a:t>
            </a:r>
            <a:r>
              <a:rPr lang="fr-FR" sz="1800">
                <a:solidFill>
                  <a:schemeClr val="tx1"/>
                </a:solidFill>
              </a:rPr>
              <a:t>Si un salarié est licencié pour inaptitude, le défaut d'adaptation de son poste peut être invoqué pour contester le licenciement.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400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043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C8A58-32BD-4E18-A319-1D3936A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3-Connaitre le management inclusif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318B76A4-8FB8-CA2F-F8C1-A3482412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Règlementation sur l’adaptation des postes de travail.</a:t>
            </a:r>
          </a:p>
          <a:p>
            <a:pPr marL="0" indent="0" algn="l">
              <a:buNone/>
            </a:pPr>
            <a:endParaRPr lang="fr-FR" sz="2000" b="1" i="0"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fr-FR" sz="2000" b="1"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fr-FR" sz="2000" b="1" i="0"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fr-FR" sz="2800" b="1" i="0"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2800" b="1" i="0">
                <a:effectLst/>
                <a:latin typeface="Candara" panose="020E0502030303020204" pitchFamily="34" charset="0"/>
              </a:rPr>
              <a:t>Activité :</a:t>
            </a:r>
            <a:r>
              <a:rPr lang="fr-FR" sz="2800">
                <a:latin typeface="Candara" panose="020E0502030303020204" pitchFamily="34" charset="0"/>
              </a:rPr>
              <a:t> </a:t>
            </a:r>
            <a:r>
              <a:rPr lang="fr-FR" sz="2800" b="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Mise en situation pour l'accueil d'un collaborateur.</a:t>
            </a:r>
          </a:p>
          <a:p>
            <a:pPr lvl="1"/>
            <a:endParaRPr lang="fr-FR" sz="2000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68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16AF-96D7-1A7C-3899-D917E3920926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4- Aménagement et adaptations des postes de travail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0D2A6D-7BA3-6A21-8601-21E13493E6A9}"/>
              </a:ext>
            </a:extLst>
          </p:cNvPr>
          <p:cNvSpPr txBox="1"/>
          <p:nvPr/>
        </p:nvSpPr>
        <p:spPr>
          <a:xfrm>
            <a:off x="584461" y="2138695"/>
            <a:ext cx="798450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>
                <a:solidFill>
                  <a:srgbClr val="669999"/>
                </a:solidFill>
                <a:latin typeface="Candara" panose="020E0502030303020204" pitchFamily="34" charset="0"/>
              </a:rPr>
              <a:t>Thème 4</a:t>
            </a:r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Aménagements et adaptations des Postes de Travail</a:t>
            </a:r>
          </a:p>
          <a:p>
            <a:pPr algn="l"/>
            <a:endParaRPr lang="fr-FR" sz="1800" b="1" i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1" i="0">
                <a:solidFill>
                  <a:srgbClr val="CC3300"/>
                </a:solidFill>
                <a:effectLst/>
                <a:latin typeface="Candara" panose="020E0502030303020204" pitchFamily="34" charset="0"/>
              </a:rPr>
              <a:t> Objectif :</a:t>
            </a:r>
            <a:r>
              <a:rPr lang="fr-FR" sz="18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fr-FR" sz="1800" b="0" i="0">
                <a:effectLst/>
                <a:latin typeface="Candara" panose="020E0502030303020204" pitchFamily="34" charset="0"/>
              </a:rPr>
              <a:t>Appliquer les mesures relatives à l’aménagement des postes de travail.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1" i="0">
                <a:solidFill>
                  <a:srgbClr val="CC3300"/>
                </a:solidFill>
                <a:effectLst/>
                <a:latin typeface="Candara" panose="020E0502030303020204" pitchFamily="34" charset="0"/>
              </a:rPr>
              <a:t> Contenu :</a:t>
            </a:r>
            <a:r>
              <a:rPr lang="fr-FR" sz="18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fr-FR" sz="1800" b="0" i="0">
                <a:effectLst/>
                <a:latin typeface="Candara" panose="020E0502030303020204" pitchFamily="34" charset="0"/>
              </a:rPr>
              <a:t>Méthodes d'évaluation des besoins d'adaptation, outils de suivi et d'évaluation des aménagements.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800" b="0" i="0"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1" i="0">
                <a:solidFill>
                  <a:srgbClr val="CC3300"/>
                </a:solidFill>
                <a:effectLst/>
                <a:latin typeface="Candara" panose="020E0502030303020204" pitchFamily="34" charset="0"/>
              </a:rPr>
              <a:t>Activité :</a:t>
            </a:r>
            <a:r>
              <a:rPr lang="fr-FR" sz="180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fr-FR" sz="1800" b="0" i="0">
                <a:effectLst/>
                <a:latin typeface="Candara" panose="020E0502030303020204" pitchFamily="34" charset="0"/>
              </a:rPr>
              <a:t>Élaboration d'un plan d'aménagement pour un poste de travail.</a:t>
            </a:r>
          </a:p>
        </p:txBody>
      </p:sp>
    </p:spTree>
    <p:extLst>
      <p:ext uri="{BB962C8B-B14F-4D97-AF65-F5344CB8AC3E}">
        <p14:creationId xmlns:p14="http://schemas.microsoft.com/office/powerpoint/2010/main" val="3685741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DFC0F-3B93-022C-EE62-FDE431CD7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50538-5F3F-FC6E-D08E-F0647264832B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4- Aménagement et adaptations des postes de travail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33648B-723A-C127-614C-EC5EA2531A0F}"/>
              </a:ext>
            </a:extLst>
          </p:cNvPr>
          <p:cNvSpPr txBox="1"/>
          <p:nvPr/>
        </p:nvSpPr>
        <p:spPr>
          <a:xfrm>
            <a:off x="669302" y="1676781"/>
            <a:ext cx="7984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Quels aménagements possibles d’un poste de travail ?</a:t>
            </a:r>
          </a:p>
        </p:txBody>
      </p:sp>
    </p:spTree>
    <p:extLst>
      <p:ext uri="{BB962C8B-B14F-4D97-AF65-F5344CB8AC3E}">
        <p14:creationId xmlns:p14="http://schemas.microsoft.com/office/powerpoint/2010/main" val="3800610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3E0B1-9909-FB82-C40D-C4940F71C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61161-ABA9-F05E-1CF5-1DFF5381FA99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4- Aménagement et adaptations des postes de travail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4C0BF2-0978-CB18-9DDD-1785C9EFBBF8}"/>
              </a:ext>
            </a:extLst>
          </p:cNvPr>
          <p:cNvSpPr txBox="1"/>
          <p:nvPr/>
        </p:nvSpPr>
        <p:spPr>
          <a:xfrm>
            <a:off x="579748" y="1431684"/>
            <a:ext cx="7984503" cy="519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Quels sont les aménagements possibles d’un poste de travail ?</a:t>
            </a:r>
          </a:p>
          <a:p>
            <a:pPr algn="l"/>
            <a:endParaRPr lang="fr-FR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r>
              <a:rPr lang="fr-FR" sz="1600" b="1">
                <a:latin typeface="Candara" panose="020E0502030303020204" pitchFamily="34" charset="0"/>
              </a:rPr>
              <a:t>Aménagements physiques:</a:t>
            </a:r>
          </a:p>
          <a:p>
            <a:r>
              <a:rPr lang="fr-FR" sz="1400">
                <a:latin typeface="Candara" panose="020E0502030303020204" pitchFamily="34" charset="0"/>
              </a:rPr>
              <a:t>Mobilier ergonomique, Équipements adaptés, Eclairage, Acoustique, Thermique</a:t>
            </a:r>
          </a:p>
          <a:p>
            <a:endParaRPr lang="fr-FR" sz="1600">
              <a:latin typeface="Candara" panose="020E0502030303020204" pitchFamily="34" charset="0"/>
            </a:endParaRPr>
          </a:p>
          <a:p>
            <a:r>
              <a:rPr lang="fr-FR" sz="1600" b="1">
                <a:latin typeface="Candara" panose="020E0502030303020204" pitchFamily="34" charset="0"/>
              </a:rPr>
              <a:t>Aménagements organisationnels:</a:t>
            </a:r>
          </a:p>
          <a:p>
            <a:r>
              <a:rPr lang="fr-FR" sz="1400">
                <a:latin typeface="Candara" panose="020E0502030303020204" pitchFamily="34" charset="0"/>
              </a:rPr>
              <a:t>Horaires aménagés, réduction de la charge de travail (simplification des tâches, délégation de certaines missions), adaptation des rythmes de travail (alternance d'activités, possibilité de travailler à distance), formation, accompagnement psychologique (mise à disposition d'un service d'écoute et de soutien psychologique).</a:t>
            </a:r>
          </a:p>
          <a:p>
            <a:br>
              <a:rPr lang="fr-FR" sz="1600">
                <a:latin typeface="Candara" panose="020E0502030303020204" pitchFamily="34" charset="0"/>
              </a:rPr>
            </a:br>
            <a:r>
              <a:rPr lang="fr-FR" sz="1600" b="1">
                <a:latin typeface="Candara" panose="020E0502030303020204" pitchFamily="34" charset="0"/>
              </a:rPr>
              <a:t>Autres aménagements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Adaptation du poste de travail: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modification de la disposition des éléments du poste, création d'un espace de travail dédié.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Mise en place d'aides techniques: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utilisation de logiciels spécifiques, d'appareils d'amplification sonore,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Adaptation des procédures de travail: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simplification des procédures, mise en place de modes opératoires adaptés.</a:t>
            </a:r>
          </a:p>
          <a:p>
            <a:endParaRPr lang="fr-FR">
              <a:latin typeface="Candara" panose="020E0502030303020204" pitchFamily="34" charset="0"/>
            </a:endParaRPr>
          </a:p>
          <a:p>
            <a:pPr algn="l"/>
            <a:endParaRPr lang="fr-FR" sz="1800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FC638-0659-06FE-8F01-CFB6EF81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CBD0BA5-DC49-1868-8754-2B68C105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1" y="1285448"/>
            <a:ext cx="8649697" cy="472849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fr-FR" sz="13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1600" b="1" u="sng" dirty="0">
                <a:solidFill>
                  <a:srgbClr val="669999"/>
                </a:solidFill>
                <a:latin typeface="Candara" panose="020E0502030303020204" pitchFamily="34" charset="0"/>
              </a:rPr>
              <a:t>Thème 2</a:t>
            </a:r>
            <a:r>
              <a:rPr lang="fr-FR" sz="1600" b="1" i="0" u="sng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Partenariats,  Collaboration, Communication et réseaux sociaux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Objectifs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</a:rPr>
              <a:t>Initier et développer des partenariats., Connaître les règles relatives aux partena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riats</a:t>
            </a:r>
            <a:endParaRPr lang="fr-FR" sz="1600" b="0" i="0" dirty="0">
              <a:solidFill>
                <a:schemeClr val="bg2">
                  <a:lumMod val="10000"/>
                </a:schemeClr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Contenu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Types de partenariats et leur importance, 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c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adre juridique des partenariats.</a:t>
            </a:r>
            <a:endParaRPr lang="fr-FR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sz="1300" b="0" i="0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1600" b="1" u="sng" dirty="0">
                <a:solidFill>
                  <a:srgbClr val="669999"/>
                </a:solidFill>
                <a:latin typeface="Candara" panose="020E0502030303020204" pitchFamily="34" charset="0"/>
              </a:rPr>
              <a:t>Thème 3</a:t>
            </a:r>
            <a:r>
              <a:rPr lang="fr-FR" sz="1600" b="1" i="0" u="sng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Inclusion des Personnes en Situation de Handicap et rôle de la Médecine du Travail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Objectif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a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nalyser les besoins afférents à la situation de handicap, 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savoir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accueillir un nouveau collaborateur en situation de handicap</a:t>
            </a:r>
            <a:r>
              <a:rPr lang="fr-FR" sz="1600" dirty="0">
                <a:solidFill>
                  <a:schemeClr val="tx1"/>
                </a:solidFill>
                <a:latin typeface="Candara" panose="020E0502030303020204" pitchFamily="34" charset="0"/>
              </a:rPr>
              <a:t>, c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omprendre le rôle de la médecine du travail relatif à l’aptitude au travail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Contenu 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Sensibilisation aux différentes catégories de handicap, Règlementation sur l’adaptation des postes de travail.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Activité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Mise en situation pour l'accueil d'un collaborateur</a:t>
            </a:r>
            <a:r>
              <a:rPr lang="fr-FR" sz="1600" b="0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fr-FR" sz="900" dirty="0">
              <a:solidFill>
                <a:srgbClr val="669899"/>
              </a:solidFill>
              <a:latin typeface="-apple-syste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9D90EB-0690-3993-C471-0404D500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sujets abordés</a:t>
            </a:r>
          </a:p>
        </p:txBody>
      </p:sp>
    </p:spTree>
    <p:extLst>
      <p:ext uri="{BB962C8B-B14F-4D97-AF65-F5344CB8AC3E}">
        <p14:creationId xmlns:p14="http://schemas.microsoft.com/office/powerpoint/2010/main" val="90965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E035-3C65-F437-F6BB-BDC5A690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5FB57-EC56-3482-9717-7DD8D4C1EABF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4- Aménagement et adaptations des postes de travail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103CD3-ACF5-44BB-F522-5024172D20D5}"/>
              </a:ext>
            </a:extLst>
          </p:cNvPr>
          <p:cNvSpPr txBox="1"/>
          <p:nvPr/>
        </p:nvSpPr>
        <p:spPr>
          <a:xfrm>
            <a:off x="579748" y="1431684"/>
            <a:ext cx="7984503" cy="3686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En fonction de quels choix se font ces aménagements ?</a:t>
            </a:r>
          </a:p>
          <a:p>
            <a:pPr algn="l"/>
            <a:endParaRPr lang="fr-FR" sz="24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critères de choix des aménagements dépendent de plusieurs facteurs: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nature du handicap</a:t>
            </a:r>
            <a:endParaRPr lang="fr-FR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type d'activité professionnelle</a:t>
            </a:r>
            <a:endParaRPr lang="fr-FR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L'avis du médecin du travail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souhaits du salarié</a:t>
            </a:r>
            <a:endParaRPr lang="fr-FR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pPr algn="l"/>
            <a:endParaRPr lang="fr-FR" sz="18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3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123E-B4EA-BF72-E68A-32C98797C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617F1-BC9B-F455-76E8-CF525A5B0697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/>
              <a:t>4- Aménagement et adaptations des postes de travail</a:t>
            </a: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6B97F1-3C6C-94CD-BE2B-CD3EE725AECE}"/>
              </a:ext>
            </a:extLst>
          </p:cNvPr>
          <p:cNvSpPr txBox="1"/>
          <p:nvPr/>
        </p:nvSpPr>
        <p:spPr>
          <a:xfrm>
            <a:off x="579748" y="1431684"/>
            <a:ext cx="7984503" cy="561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En fonction de quels choix se font ces aménagements ?</a:t>
            </a:r>
          </a:p>
          <a:p>
            <a:pPr algn="l"/>
            <a:endParaRPr lang="fr-FR" sz="1800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critères de choix des aménagements dépendent de plusieurs facteurs: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nature du handicap: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chaque handicap nécessite des aménagements spécifiques.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type d'activité professionnelle: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les aménagements doivent être adaptés aux tâches à accomplir.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L'avis du médecin du travail: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 médecin du travail est un acteur clé dans la définition des aménagements nécessaires.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souhaits du salarié: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il est important de prendre en compte les besoins et les préférences du salarié.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L'objectif est de permettre au salarié de travailler dans les meilleures conditions possibles, en tenant compte de ses capacités et de ses limitations.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est important de noter que l'adaptation d'un poste de travail est un processus dynamique qui peut évoluer au fil du temps.</a:t>
            </a:r>
            <a:r>
              <a:rPr lang="fr-FR" sz="14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Les besoins du salarié peuvent changer, et les aménagements doivent être régulièrement réévalués.</a:t>
            </a:r>
            <a:endParaRPr lang="fr-FR" sz="1200" kern="100"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Travail-emploi.gouv.fr:</a:t>
            </a:r>
            <a:r>
              <a:rPr lang="fr-FR" sz="12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[&lt;https://travail-emploi.gouv.fr/adapter-le-poste-dun-salarie-sa-situation&gt;]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INRS:</a:t>
            </a:r>
            <a:r>
              <a:rPr lang="fr-FR" sz="12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[</a:t>
            </a:r>
            <a:r>
              <a:rPr lang="fr-FR" sz="1200" u="sng" kern="100">
                <a:solidFill>
                  <a:srgbClr val="467886"/>
                </a:solidFill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https://www.inrs.fr/demarche/services-sante-travail/medecin-travail.html</a:t>
            </a:r>
            <a:r>
              <a:rPr lang="fr-FR" sz="12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kern="10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>
              <a:latin typeface="Candara" panose="020E0502030303020204" pitchFamily="34" charset="0"/>
            </a:endParaRPr>
          </a:p>
          <a:p>
            <a:pPr algn="l"/>
            <a:endParaRPr lang="fr-FR" sz="1800" b="0" i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88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EA113-4F9F-B6E6-CA1F-E1981E15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152CF-4790-E5AF-1C6B-6119EAA99A50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5- Veille stratégique et collecte d’informations</a:t>
            </a:r>
            <a:endParaRPr lang="fr-FR" sz="1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23AAAD-ED30-E5C3-511A-C58D438B8F8D}"/>
              </a:ext>
            </a:extLst>
          </p:cNvPr>
          <p:cNvSpPr txBox="1"/>
          <p:nvPr/>
        </p:nvSpPr>
        <p:spPr>
          <a:xfrm>
            <a:off x="472614" y="1089898"/>
            <a:ext cx="791851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algn="l"/>
            <a:r>
              <a:rPr lang="fr-FR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Thème 6</a:t>
            </a:r>
            <a:r>
              <a:rPr lang="fr-FR" sz="2800" b="1" i="0" dirty="0"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 : Veille Stratégique et Collecte d'Informations</a:t>
            </a:r>
          </a:p>
          <a:p>
            <a:pPr algn="l"/>
            <a:endParaRPr lang="fr-FR" sz="2800" b="1" i="0" dirty="0"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1" i="0" dirty="0">
                <a:effectLst/>
                <a:latin typeface="Candara" panose="020E0502030303020204" pitchFamily="34" charset="0"/>
              </a:rPr>
              <a:t>Objectifs :</a:t>
            </a:r>
            <a:r>
              <a:rPr lang="fr-FR" sz="2800" dirty="0">
                <a:latin typeface="Candara" panose="020E0502030303020204" pitchFamily="34" charset="0"/>
              </a:rPr>
              <a:t> </a:t>
            </a:r>
            <a:r>
              <a:rPr lang="fr-FR" sz="2800" b="0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Mettre en œuvre des outils de veille stratégique. Collecter des informations à l’externe.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1" i="0" dirty="0">
                <a:effectLst/>
                <a:latin typeface="Candara" panose="020E0502030303020204" pitchFamily="34" charset="0"/>
              </a:rPr>
              <a:t>Contenu :</a:t>
            </a:r>
            <a:r>
              <a:rPr lang="fr-FR" sz="2800" dirty="0">
                <a:latin typeface="Candara" panose="020E0502030303020204" pitchFamily="34" charset="0"/>
              </a:rPr>
              <a:t> </a:t>
            </a:r>
            <a:r>
              <a:rPr lang="fr-FR" sz="2800" b="0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Outils et méthodes de veille stratégique. Sources d’informations professionnelles (observatoires, etc.).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1" i="0" dirty="0">
                <a:effectLst/>
                <a:latin typeface="Candara" panose="020E0502030303020204" pitchFamily="34" charset="0"/>
              </a:rPr>
              <a:t>Activités :</a:t>
            </a:r>
            <a:r>
              <a:rPr lang="fr-FR" sz="2800" dirty="0">
                <a:latin typeface="Candara" panose="020E0502030303020204" pitchFamily="34" charset="0"/>
              </a:rPr>
              <a:t> </a:t>
            </a:r>
            <a:r>
              <a:rPr lang="fr-FR" sz="2800" b="0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Atelier sur la mise en place d'une veille stratégique.</a:t>
            </a:r>
          </a:p>
        </p:txBody>
      </p:sp>
    </p:spTree>
    <p:extLst>
      <p:ext uri="{BB962C8B-B14F-4D97-AF65-F5344CB8AC3E}">
        <p14:creationId xmlns:p14="http://schemas.microsoft.com/office/powerpoint/2010/main" val="165904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DC45-34ED-8EB2-A348-D28B66D7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C9626-6B18-3506-816E-579B9C7C3A05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5- Veille stratégique et collecte d’informations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E59B8C-74E8-86DD-5A1D-F57D231A7F8D}"/>
              </a:ext>
            </a:extLst>
          </p:cNvPr>
          <p:cNvSpPr txBox="1"/>
          <p:nvPr/>
        </p:nvSpPr>
        <p:spPr>
          <a:xfrm>
            <a:off x="546755" y="1413576"/>
            <a:ext cx="791851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algn="l"/>
            <a:r>
              <a:rPr lang="fr-FR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Qu’appelle-t-on la veille stratégique ?</a:t>
            </a:r>
          </a:p>
          <a:p>
            <a:pPr algn="l"/>
            <a:endParaRPr lang="fr-FR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l"/>
            <a:r>
              <a:rPr lang="fr-FR" sz="2400" dirty="0">
                <a:latin typeface="Candara" panose="020E0502030303020204" pitchFamily="34" charset="0"/>
              </a:rPr>
              <a:t>Un processus continu qui consiste à collecter, analyser et diffuser de l'information pertinente pour anticiper les évolutions de l'environnement</a:t>
            </a:r>
          </a:p>
          <a:p>
            <a:pPr algn="l"/>
            <a:r>
              <a:rPr lang="fr-FR" sz="2400" dirty="0">
                <a:latin typeface="Candara" panose="020E0502030303020204" pitchFamily="34" charset="0"/>
              </a:rPr>
              <a:t> </a:t>
            </a:r>
            <a:r>
              <a:rPr lang="fr-FR" sz="2400" b="1" dirty="0">
                <a:latin typeface="Candara" panose="020E0502030303020204" pitchFamily="34" charset="0"/>
              </a:rPr>
              <a:t>ET</a:t>
            </a:r>
            <a:r>
              <a:rPr lang="fr-FR" sz="2400" dirty="0">
                <a:latin typeface="Candara" panose="020E0502030303020204" pitchFamily="34" charset="0"/>
              </a:rPr>
              <a:t> prendre des décisions éclairées. </a:t>
            </a:r>
          </a:p>
          <a:p>
            <a:pPr algn="l"/>
            <a:endParaRPr lang="fr-FR" sz="2400" dirty="0">
              <a:latin typeface="Candara" panose="020E0502030303020204" pitchFamily="34" charset="0"/>
            </a:endParaRPr>
          </a:p>
          <a:p>
            <a:pPr algn="l"/>
            <a:r>
              <a:rPr lang="fr-FR" sz="2400" dirty="0">
                <a:latin typeface="Candara" panose="020E0502030303020204" pitchFamily="34" charset="0"/>
              </a:rPr>
              <a:t>"radar" qui permet de détecter les signaux faibles, les tendances émergentes et les opportunités ou menaces potentielles pour l'entreprise.</a:t>
            </a:r>
            <a:endParaRPr lang="fr-FR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l"/>
            <a:endParaRPr lang="fr-FR" sz="18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18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2648-F4E1-39BB-AFD1-D6230DD4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19703-7C51-D395-3C62-03172BC49DCF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5- Veille stratégique et collecte d’informations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6B5E0B-5593-AB38-C155-F3E71CA5195E}"/>
              </a:ext>
            </a:extLst>
          </p:cNvPr>
          <p:cNvSpPr txBox="1"/>
          <p:nvPr/>
        </p:nvSpPr>
        <p:spPr>
          <a:xfrm>
            <a:off x="546755" y="1413576"/>
            <a:ext cx="791851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algn="l"/>
            <a:r>
              <a:rPr lang="fr-FR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Outils de la veille stratégique ??</a:t>
            </a:r>
          </a:p>
          <a:p>
            <a:pPr algn="l"/>
            <a:endParaRPr lang="fr-FR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l"/>
            <a:endParaRPr lang="fr-FR" sz="18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11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6AC6-64B9-D6B7-776A-8F54B874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47387-0A40-8CD0-2C59-A8D24C50EB84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5- Veille stratégique et collecte d’informations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9DF781-4A5B-C901-E0E0-5F8378697811}"/>
              </a:ext>
            </a:extLst>
          </p:cNvPr>
          <p:cNvSpPr txBox="1"/>
          <p:nvPr/>
        </p:nvSpPr>
        <p:spPr>
          <a:xfrm>
            <a:off x="546755" y="1413576"/>
            <a:ext cx="7918515" cy="479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algn="l"/>
            <a:r>
              <a:rPr lang="fr-FR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Outils de la veille stratégique ??</a:t>
            </a:r>
          </a:p>
          <a:p>
            <a:pPr algn="l"/>
            <a:endParaRPr lang="fr-FR" sz="28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Moteurs de recherche avancés: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Google, Bing, Yahoo! permettent de cibler des recherches grâce à des filtres.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Newsletter</a:t>
            </a:r>
            <a:endParaRPr lang="fr-FR" sz="2000" b="1" kern="100" dirty="0">
              <a:effectLst/>
              <a:latin typeface="Candara" panose="020E05020303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Alertes email: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Les services d'alertes comme Google </a:t>
            </a:r>
            <a:r>
              <a:rPr lang="fr-FR" sz="2000" kern="100" dirty="0" err="1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Alerts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Agrégateurs de flux RSS: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 outils comme </a:t>
            </a:r>
            <a:r>
              <a:rPr lang="fr-FR" sz="2000" kern="100" dirty="0" err="1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Feedly</a:t>
            </a:r>
            <a:r>
              <a:rPr lang="fr-FR" sz="2000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Réseaux sociaux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Bases de données</a:t>
            </a:r>
            <a:endParaRPr lang="fr-FR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l"/>
            <a:endParaRPr lang="fr-FR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l"/>
            <a:endParaRPr lang="fr-FR" sz="18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36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F9A85-C2C4-0405-98D6-FD141D22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5CCC2-B447-DD87-1236-4D03F824E963}"/>
              </a:ext>
            </a:extLst>
          </p:cNvPr>
          <p:cNvSpPr txBox="1">
            <a:spLocks/>
          </p:cNvSpPr>
          <p:nvPr/>
        </p:nvSpPr>
        <p:spPr>
          <a:xfrm>
            <a:off x="190500" y="123826"/>
            <a:ext cx="7247248" cy="45258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000" b="1" i="0" u="none" strike="noStrike" kern="1200" cap="none" spc="0" baseline="0">
                <a:solidFill>
                  <a:srgbClr val="FFFFFF"/>
                </a:solidFill>
                <a:uFillTx/>
                <a:latin typeface="Candara" pitchFamily="34"/>
              </a:defRPr>
            </a:lvl1pPr>
          </a:lstStyle>
          <a:p>
            <a:r>
              <a:rPr lang="fr-FR" sz="2400" dirty="0"/>
              <a:t>5 - Veille stratégique et collecte d’informations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362F6B-8BC3-DBE3-3E71-25BE3F03F904}"/>
              </a:ext>
            </a:extLst>
          </p:cNvPr>
          <p:cNvSpPr txBox="1"/>
          <p:nvPr/>
        </p:nvSpPr>
        <p:spPr>
          <a:xfrm>
            <a:off x="546755" y="1413576"/>
            <a:ext cx="79185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0" i="0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Atelier : mise en place d'une veille stratégique.</a:t>
            </a:r>
          </a:p>
          <a:p>
            <a:pPr algn="l"/>
            <a:endParaRPr lang="fr-FR" sz="32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algn="l"/>
            <a:endParaRPr lang="fr-FR" sz="2400" b="1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Créer une alerte avec l’outil « Google </a:t>
            </a:r>
            <a:r>
              <a:rPr lang="fr-FR" sz="2400" b="1" dirty="0" err="1">
                <a:solidFill>
                  <a:srgbClr val="0070C0"/>
                </a:solidFill>
                <a:latin typeface="Candara" panose="020E0502030303020204" pitchFamily="34" charset="0"/>
              </a:rPr>
              <a:t>Alert</a:t>
            </a:r>
            <a:r>
              <a:rPr lang="fr-FR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 »</a:t>
            </a:r>
          </a:p>
          <a:p>
            <a:pPr algn="l"/>
            <a:endParaRPr lang="fr-FR" sz="14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l"/>
            <a:endParaRPr lang="fr-FR" sz="18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44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6B6D0F-AAA2-F19F-5A82-958C3C12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9673EBD-8A81-956B-E1D3-195E2F58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" y="299672"/>
            <a:ext cx="7874978" cy="452582"/>
          </a:xfrm>
        </p:spPr>
        <p:txBody>
          <a:bodyPr/>
          <a:lstStyle/>
          <a:p>
            <a:r>
              <a:rPr lang="fr-FR"/>
              <a:t>Evaluation des acquis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33B971-C45C-2359-3052-34F0C3BE787D}"/>
              </a:ext>
            </a:extLst>
          </p:cNvPr>
          <p:cNvSpPr txBox="1"/>
          <p:nvPr/>
        </p:nvSpPr>
        <p:spPr>
          <a:xfrm>
            <a:off x="269248" y="3059668"/>
            <a:ext cx="257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669999"/>
                </a:solidFill>
                <a:latin typeface="Candara" panose="020E0502030303020204" pitchFamily="34" charset="0"/>
              </a:rPr>
              <a:t>QCM fin de module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7F0E23-BA92-454F-C7FF-E64D6769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73">
            <a:off x="2904142" y="1096725"/>
            <a:ext cx="3708694" cy="5276853"/>
          </a:xfrm>
          <a:prstGeom prst="rect">
            <a:avLst/>
          </a:prstGeom>
          <a:ln>
            <a:solidFill>
              <a:srgbClr val="669999"/>
            </a:solidFill>
          </a:ln>
        </p:spPr>
      </p:pic>
    </p:spTree>
    <p:extLst>
      <p:ext uri="{BB962C8B-B14F-4D97-AF65-F5344CB8AC3E}">
        <p14:creationId xmlns:p14="http://schemas.microsoft.com/office/powerpoint/2010/main" val="481029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A415D20-E496-F144-8F13-A6027AC643B3}"/>
              </a:ext>
            </a:extLst>
          </p:cNvPr>
          <p:cNvSpPr txBox="1"/>
          <p:nvPr/>
        </p:nvSpPr>
        <p:spPr>
          <a:xfrm>
            <a:off x="4695800" y="2780928"/>
            <a:ext cx="4120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latin typeface="Candara" panose="020E0502030303020204" pitchFamily="34" charset="0"/>
              </a:rPr>
              <a:t>Dans quelle mesure l’enseignement de cette journée vient raisonner sur une de vos expériences passées ou à venir?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8C1CB8F-DC0C-7F4A-B189-FE886631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3R : Relève, Revis, Réunis</a:t>
            </a:r>
            <a:br>
              <a:rPr lang="fr-FR" dirty="0"/>
            </a:br>
            <a:endParaRPr lang="fr-FR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58366-3CF7-9243-BF86-A149683BA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5216"/>
            <a:ext cx="4338924" cy="40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2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A0A060-4CAC-9AC3-B031-B4EC730F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976F16F-5ABB-B6E5-45DE-8321C549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Plan d’action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7130715-A04C-0D55-9E74-BB0F5E0AD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127" y="1362779"/>
            <a:ext cx="6945745" cy="4908217"/>
          </a:xfrm>
        </p:spPr>
      </p:pic>
    </p:spTree>
    <p:extLst>
      <p:ext uri="{BB962C8B-B14F-4D97-AF65-F5344CB8AC3E}">
        <p14:creationId xmlns:p14="http://schemas.microsoft.com/office/powerpoint/2010/main" val="27121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B37D5-A473-6880-5E4F-4BD36D0A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05D8FD4-EDB5-352F-C19A-E3F4D0E4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50" y="1481860"/>
            <a:ext cx="8757500" cy="4649309"/>
          </a:xfrm>
        </p:spPr>
        <p:txBody>
          <a:bodyPr/>
          <a:lstStyle/>
          <a:p>
            <a:pPr marL="0" indent="0" algn="l">
              <a:buNone/>
            </a:pPr>
            <a:endParaRPr lang="fr-FR" sz="16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1600" b="1" u="sng" dirty="0">
                <a:solidFill>
                  <a:srgbClr val="669999"/>
                </a:solidFill>
                <a:latin typeface="Candara" panose="020E0502030303020204" pitchFamily="34" charset="0"/>
              </a:rPr>
              <a:t>Thème 4</a:t>
            </a:r>
            <a:r>
              <a:rPr lang="fr-FR" sz="1600" b="1" i="0" u="sng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Aménagements et Adaptations des Postes de Travail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Objectif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Appliquer les mesures relatives à l’aménagement des postes de travail.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Contenu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Méthodes d'évaluation des besoins d'adaptation, outils de suivi et d'évaluation des aménagements</a:t>
            </a:r>
            <a:r>
              <a:rPr lang="fr-FR" sz="1600" b="0" i="0" dirty="0">
                <a:effectLst/>
                <a:latin typeface="Candara" panose="020E05020303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Activité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Élaboration d'un plan d'aménagement pour un poste de travail.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fr-FR" sz="1600" b="1" u="sng" dirty="0">
                <a:solidFill>
                  <a:srgbClr val="669999"/>
                </a:solidFill>
                <a:latin typeface="Candara" panose="020E0502030303020204" pitchFamily="34" charset="0"/>
              </a:rPr>
              <a:t>Thème 5</a:t>
            </a:r>
            <a:r>
              <a:rPr lang="fr-FR" sz="1600" b="1" i="0" u="sng" dirty="0">
                <a:solidFill>
                  <a:srgbClr val="669999"/>
                </a:solidFill>
                <a:effectLst/>
                <a:latin typeface="Candara" panose="020E0502030303020204" pitchFamily="34" charset="0"/>
              </a:rPr>
              <a:t> : Veille Stratégique et Collecte d'Informations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Objectifs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Mettre en œuvre des outils de veille stratégique. Collecter des informations à l’externe.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Contenu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Outils et méthodes de veille stratégique. Sources d’informations professionnelles (observatoires, etc…).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1" i="0" dirty="0">
                <a:effectLst/>
                <a:latin typeface="Candara" panose="020E0502030303020204" pitchFamily="34" charset="0"/>
              </a:rPr>
              <a:t>Activités :</a:t>
            </a:r>
            <a:r>
              <a:rPr lang="fr-FR" sz="1600" dirty="0">
                <a:latin typeface="Candara" panose="020E0502030303020204" pitchFamily="34" charset="0"/>
              </a:rPr>
              <a:t> 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Atelier sur la mise en place d'une </a:t>
            </a:r>
            <a:r>
              <a:rPr lang="fr-FR" sz="1600" b="1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veille stratégique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3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sz="1300" dirty="0">
              <a:solidFill>
                <a:srgbClr val="669999"/>
              </a:solidFill>
              <a:latin typeface="Candara" panose="020E05020303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sz="1300" b="0" i="0" dirty="0">
              <a:solidFill>
                <a:srgbClr val="669999"/>
              </a:solidFill>
              <a:effectLst/>
              <a:latin typeface="Candara" panose="020E0502030303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FR" sz="900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FR" sz="900" dirty="0">
              <a:latin typeface="-apple-system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61E15F-9ACA-2B3F-774E-F0385ACA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sujets abordés</a:t>
            </a:r>
          </a:p>
        </p:txBody>
      </p:sp>
    </p:spTree>
    <p:extLst>
      <p:ext uri="{BB962C8B-B14F-4D97-AF65-F5344CB8AC3E}">
        <p14:creationId xmlns:p14="http://schemas.microsoft.com/office/powerpoint/2010/main" val="15760352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684D3DF-69F9-DA2C-B385-887CA701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B7C806B-F5BE-FBD7-7695-EA31DFD3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63FC63-D6AA-7B42-552E-1703CE02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7" y="1341768"/>
            <a:ext cx="6945745" cy="49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9BE06B-A446-FCE3-F543-3AD934CC4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2D326-74C2-4F41-82A3-0C317965B50C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88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1329C-4FB3-471E-81B1-7E47F749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F766B0-A00F-A720-7BD3-7705EA99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dirty="0"/>
              <a:t> Règles de communication sur internet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DE55CE-59E5-AC60-1183-62100987ECD9}"/>
              </a:ext>
            </a:extLst>
          </p:cNvPr>
          <p:cNvSpPr txBox="1"/>
          <p:nvPr/>
        </p:nvSpPr>
        <p:spPr>
          <a:xfrm>
            <a:off x="592059" y="2109555"/>
            <a:ext cx="7245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Notions clés de la marque Employeur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Recommandations dans la communication internet et l’usage des réseaux sociaux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Candara" panose="020E0502030303020204" pitchFamily="34" charset="0"/>
              </a:rPr>
              <a:t>Activité : rédaction charte bonnes pratiques</a:t>
            </a:r>
          </a:p>
        </p:txBody>
      </p:sp>
    </p:spTree>
    <p:extLst>
      <p:ext uri="{BB962C8B-B14F-4D97-AF65-F5344CB8AC3E}">
        <p14:creationId xmlns:p14="http://schemas.microsoft.com/office/powerpoint/2010/main" val="23708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54E52-E5E9-CE07-A9B3-76C3A0E4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40CABD-48C7-8CFE-1C84-8A8FCD34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E44E811-C9C5-B750-3200-77D32E0F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dirty="0"/>
              <a:t>la fidélisation d’un client ?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A5A833-89CF-1720-FF3D-8DA642EEC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97" y="2424621"/>
            <a:ext cx="4264147" cy="2843016"/>
          </a:xfrm>
          <a:prstGeom prst="ellipse">
            <a:avLst/>
          </a:prstGeom>
        </p:spPr>
      </p:pic>
      <p:sp>
        <p:nvSpPr>
          <p:cNvPr id="6" name="Bulle ronde 1">
            <a:extLst>
              <a:ext uri="{FF2B5EF4-FFF2-40B4-BE49-F238E27FC236}">
                <a16:creationId xmlns:a16="http://schemas.microsoft.com/office/drawing/2014/main" id="{B0EDC1CF-1CEE-D943-3C9A-39E814F327A2}"/>
              </a:ext>
            </a:extLst>
          </p:cNvPr>
          <p:cNvSpPr/>
          <p:nvPr/>
        </p:nvSpPr>
        <p:spPr>
          <a:xfrm>
            <a:off x="5910532" y="1527969"/>
            <a:ext cx="1253265" cy="1005618"/>
          </a:xfrm>
          <a:prstGeom prst="wedgeEllipseCallout">
            <a:avLst/>
          </a:prstGeom>
          <a:solidFill>
            <a:srgbClr val="00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6A7F80B-820B-53A1-368F-F28DE27A77C0}"/>
              </a:ext>
            </a:extLst>
          </p:cNvPr>
          <p:cNvSpPr txBox="1"/>
          <p:nvPr/>
        </p:nvSpPr>
        <p:spPr>
          <a:xfrm>
            <a:off x="6225326" y="1766730"/>
            <a:ext cx="688235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Nouveau</a:t>
            </a:r>
            <a:r>
              <a:rPr sz="14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Forme libre 121">
            <a:extLst>
              <a:ext uri="{FF2B5EF4-FFF2-40B4-BE49-F238E27FC236}">
                <a16:creationId xmlns:a16="http://schemas.microsoft.com/office/drawing/2014/main" id="{4A3C9452-E1C9-992E-AA70-D1D76AF4DD2F}"/>
              </a:ext>
            </a:extLst>
          </p:cNvPr>
          <p:cNvSpPr/>
          <p:nvPr/>
        </p:nvSpPr>
        <p:spPr>
          <a:xfrm>
            <a:off x="6888571" y="1651730"/>
            <a:ext cx="1966791" cy="1311906"/>
          </a:xfrm>
          <a:custGeom>
            <a:avLst/>
            <a:gdLst>
              <a:gd name="connsiteX0" fmla="*/ 1430582 w 2515776"/>
              <a:gd name="connsiteY0" fmla="*/ 0 h 1528492"/>
              <a:gd name="connsiteX1" fmla="*/ 1906284 w 2515776"/>
              <a:gd name="connsiteY1" fmla="*/ 235209 h 1528492"/>
              <a:gd name="connsiteX2" fmla="*/ 1910397 w 2515776"/>
              <a:gd name="connsiteY2" fmla="*/ 242256 h 1528492"/>
              <a:gd name="connsiteX3" fmla="*/ 1930983 w 2515776"/>
              <a:gd name="connsiteY3" fmla="*/ 231865 h 1528492"/>
              <a:gd name="connsiteX4" fmla="*/ 2050414 w 2515776"/>
              <a:gd name="connsiteY4" fmla="*/ 209442 h 1528492"/>
              <a:gd name="connsiteX5" fmla="*/ 2357242 w 2515776"/>
              <a:gd name="connsiteY5" fmla="*/ 494775 h 1528492"/>
              <a:gd name="connsiteX6" fmla="*/ 2333130 w 2515776"/>
              <a:gd name="connsiteY6" fmla="*/ 605840 h 1528492"/>
              <a:gd name="connsiteX7" fmla="*/ 2310588 w 2515776"/>
              <a:gd name="connsiteY7" fmla="*/ 644460 h 1528492"/>
              <a:gd name="connsiteX8" fmla="*/ 2335127 w 2515776"/>
              <a:gd name="connsiteY8" fmla="*/ 656846 h 1528492"/>
              <a:gd name="connsiteX9" fmla="*/ 2515776 w 2515776"/>
              <a:gd name="connsiteY9" fmla="*/ 972803 h 1528492"/>
              <a:gd name="connsiteX10" fmla="*/ 2106040 w 2515776"/>
              <a:gd name="connsiteY10" fmla="*/ 1353834 h 1528492"/>
              <a:gd name="connsiteX11" fmla="*/ 1946552 w 2515776"/>
              <a:gd name="connsiteY11" fmla="*/ 1323891 h 1528492"/>
              <a:gd name="connsiteX12" fmla="*/ 1926866 w 2515776"/>
              <a:gd name="connsiteY12" fmla="*/ 1313954 h 1528492"/>
              <a:gd name="connsiteX13" fmla="*/ 1906499 w 2515776"/>
              <a:gd name="connsiteY13" fmla="*/ 1348849 h 1528492"/>
              <a:gd name="connsiteX14" fmla="*/ 1543178 w 2515776"/>
              <a:gd name="connsiteY14" fmla="*/ 1528492 h 1528492"/>
              <a:gd name="connsiteX15" fmla="*/ 1233359 w 2515776"/>
              <a:gd name="connsiteY15" fmla="*/ 1409151 h 1528492"/>
              <a:gd name="connsiteX16" fmla="*/ 1208520 w 2515776"/>
              <a:gd name="connsiteY16" fmla="*/ 1381155 h 1528492"/>
              <a:gd name="connsiteX17" fmla="*/ 1115152 w 2515776"/>
              <a:gd name="connsiteY17" fmla="*/ 1428283 h 1528492"/>
              <a:gd name="connsiteX18" fmla="*/ 891851 w 2515776"/>
              <a:gd name="connsiteY18" fmla="*/ 1470207 h 1528492"/>
              <a:gd name="connsiteX19" fmla="*/ 416149 w 2515776"/>
              <a:gd name="connsiteY19" fmla="*/ 1234998 h 1528492"/>
              <a:gd name="connsiteX20" fmla="*/ 374411 w 2515776"/>
              <a:gd name="connsiteY20" fmla="*/ 1163489 h 1528492"/>
              <a:gd name="connsiteX21" fmla="*/ 368664 w 2515776"/>
              <a:gd name="connsiteY21" fmla="*/ 1165148 h 1528492"/>
              <a:gd name="connsiteX22" fmla="*/ 306828 w 2515776"/>
              <a:gd name="connsiteY22" fmla="*/ 1170945 h 1528492"/>
              <a:gd name="connsiteX23" fmla="*/ 0 w 2515776"/>
              <a:gd name="connsiteY23" fmla="*/ 885612 h 1528492"/>
              <a:gd name="connsiteX24" fmla="*/ 244992 w 2515776"/>
              <a:gd name="connsiteY24" fmla="*/ 606076 h 1528492"/>
              <a:gd name="connsiteX25" fmla="*/ 276122 w 2515776"/>
              <a:gd name="connsiteY25" fmla="*/ 603158 h 1528492"/>
              <a:gd name="connsiteX26" fmla="*/ 284989 w 2515776"/>
              <a:gd name="connsiteY26" fmla="*/ 521364 h 1528492"/>
              <a:gd name="connsiteX27" fmla="*/ 714237 w 2515776"/>
              <a:gd name="connsiteY27" fmla="*/ 196025 h 1528492"/>
              <a:gd name="connsiteX28" fmla="*/ 904193 w 2515776"/>
              <a:gd name="connsiteY28" fmla="*/ 236205 h 1528492"/>
              <a:gd name="connsiteX29" fmla="*/ 942384 w 2515776"/>
              <a:gd name="connsiteY29" fmla="*/ 256618 h 1528492"/>
              <a:gd name="connsiteX30" fmla="*/ 954880 w 2515776"/>
              <a:gd name="connsiteY30" fmla="*/ 235209 h 1528492"/>
              <a:gd name="connsiteX31" fmla="*/ 1430582 w 2515776"/>
              <a:gd name="connsiteY31" fmla="*/ 0 h 15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5776" h="1528492">
                <a:moveTo>
                  <a:pt x="1430582" y="0"/>
                </a:moveTo>
                <a:cubicBezTo>
                  <a:pt x="1628603" y="0"/>
                  <a:pt x="1803190" y="93301"/>
                  <a:pt x="1906284" y="235209"/>
                </a:cubicBezTo>
                <a:lnTo>
                  <a:pt x="1910397" y="242256"/>
                </a:lnTo>
                <a:lnTo>
                  <a:pt x="1930983" y="231865"/>
                </a:lnTo>
                <a:cubicBezTo>
                  <a:pt x="1967691" y="217426"/>
                  <a:pt x="2008050" y="209442"/>
                  <a:pt x="2050414" y="209442"/>
                </a:cubicBezTo>
                <a:cubicBezTo>
                  <a:pt x="2219870" y="209442"/>
                  <a:pt x="2357242" y="337190"/>
                  <a:pt x="2357242" y="494775"/>
                </a:cubicBezTo>
                <a:cubicBezTo>
                  <a:pt x="2357242" y="534171"/>
                  <a:pt x="2348656" y="571703"/>
                  <a:pt x="2333130" y="605840"/>
                </a:cubicBezTo>
                <a:lnTo>
                  <a:pt x="2310588" y="644460"/>
                </a:lnTo>
                <a:lnTo>
                  <a:pt x="2335127" y="656846"/>
                </a:lnTo>
                <a:cubicBezTo>
                  <a:pt x="2444118" y="725320"/>
                  <a:pt x="2515776" y="841279"/>
                  <a:pt x="2515776" y="972803"/>
                </a:cubicBezTo>
                <a:cubicBezTo>
                  <a:pt x="2515776" y="1183241"/>
                  <a:pt x="2332331" y="1353834"/>
                  <a:pt x="2106040" y="1353834"/>
                </a:cubicBezTo>
                <a:cubicBezTo>
                  <a:pt x="2049467" y="1353834"/>
                  <a:pt x="1995572" y="1343172"/>
                  <a:pt x="1946552" y="1323891"/>
                </a:cubicBezTo>
                <a:lnTo>
                  <a:pt x="1926866" y="1313954"/>
                </a:lnTo>
                <a:lnTo>
                  <a:pt x="1906499" y="1348849"/>
                </a:lnTo>
                <a:cubicBezTo>
                  <a:pt x="1827760" y="1457233"/>
                  <a:pt x="1694418" y="1528492"/>
                  <a:pt x="1543178" y="1528492"/>
                </a:cubicBezTo>
                <a:cubicBezTo>
                  <a:pt x="1422186" y="1528492"/>
                  <a:pt x="1312649" y="1482886"/>
                  <a:pt x="1233359" y="1409151"/>
                </a:cubicBezTo>
                <a:lnTo>
                  <a:pt x="1208520" y="1381155"/>
                </a:lnTo>
                <a:lnTo>
                  <a:pt x="1115152" y="1428283"/>
                </a:lnTo>
                <a:cubicBezTo>
                  <a:pt x="1046518" y="1455279"/>
                  <a:pt x="971059" y="1470207"/>
                  <a:pt x="891851" y="1470207"/>
                </a:cubicBezTo>
                <a:cubicBezTo>
                  <a:pt x="693830" y="1470207"/>
                  <a:pt x="519243" y="1376906"/>
                  <a:pt x="416149" y="1234998"/>
                </a:cubicBezTo>
                <a:lnTo>
                  <a:pt x="374411" y="1163489"/>
                </a:lnTo>
                <a:lnTo>
                  <a:pt x="368664" y="1165148"/>
                </a:lnTo>
                <a:cubicBezTo>
                  <a:pt x="348691" y="1168949"/>
                  <a:pt x="328010" y="1170945"/>
                  <a:pt x="306828" y="1170945"/>
                </a:cubicBezTo>
                <a:cubicBezTo>
                  <a:pt x="137372" y="1170945"/>
                  <a:pt x="0" y="1043197"/>
                  <a:pt x="0" y="885612"/>
                </a:cubicBezTo>
                <a:cubicBezTo>
                  <a:pt x="0" y="747725"/>
                  <a:pt x="105175" y="632682"/>
                  <a:pt x="244992" y="606076"/>
                </a:cubicBezTo>
                <a:lnTo>
                  <a:pt x="276122" y="603158"/>
                </a:lnTo>
                <a:lnTo>
                  <a:pt x="284989" y="521364"/>
                </a:lnTo>
                <a:cubicBezTo>
                  <a:pt x="325844" y="335694"/>
                  <a:pt x="502501" y="196025"/>
                  <a:pt x="714237" y="196025"/>
                </a:cubicBezTo>
                <a:cubicBezTo>
                  <a:pt x="782295" y="196025"/>
                  <a:pt x="846729" y="210455"/>
                  <a:pt x="904193" y="236205"/>
                </a:cubicBezTo>
                <a:lnTo>
                  <a:pt x="942384" y="256618"/>
                </a:lnTo>
                <a:lnTo>
                  <a:pt x="954880" y="235209"/>
                </a:lnTo>
                <a:cubicBezTo>
                  <a:pt x="1057974" y="93301"/>
                  <a:pt x="1232561" y="0"/>
                  <a:pt x="1430582" y="0"/>
                </a:cubicBezTo>
                <a:close/>
              </a:path>
            </a:pathLst>
          </a:custGeom>
          <a:solidFill>
            <a:srgbClr val="006F8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AB83641C-DAB6-A2FE-F26A-A04A6742906C}"/>
              </a:ext>
            </a:extLst>
          </p:cNvPr>
          <p:cNvSpPr txBox="1"/>
          <p:nvPr/>
        </p:nvSpPr>
        <p:spPr>
          <a:xfrm>
            <a:off x="7136245" y="2009267"/>
            <a:ext cx="1565056" cy="66412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indent="476" algn="ctr" eaLnBrk="0" fontAlgn="base" hangingPunct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6F8F"/>
                </a:solidFill>
              </a:rPr>
              <a:t>Parcours d’i</a:t>
            </a:r>
            <a:r>
              <a:rPr sz="1600" b="1" dirty="0" err="1">
                <a:solidFill>
                  <a:srgbClr val="006F8F"/>
                </a:solidFill>
              </a:rPr>
              <a:t>ntégration</a:t>
            </a:r>
            <a:endParaRPr lang="fr-FR" sz="1600" b="1" dirty="0">
              <a:solidFill>
                <a:srgbClr val="006F8F"/>
              </a:solidFill>
            </a:endParaRPr>
          </a:p>
          <a:p>
            <a:pPr marR="3810" indent="476" algn="ctr" eaLnBrk="0" fontAlgn="base" hangingPunct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6F8F"/>
                </a:solidFill>
              </a:rPr>
              <a:t>« On </a:t>
            </a:r>
            <a:r>
              <a:rPr lang="fr-FR" sz="1600" b="1" dirty="0" err="1">
                <a:solidFill>
                  <a:srgbClr val="006F8F"/>
                </a:solidFill>
              </a:rPr>
              <a:t>Boarding</a:t>
            </a:r>
            <a:r>
              <a:rPr lang="fr-FR" sz="1600" b="1" dirty="0">
                <a:solidFill>
                  <a:srgbClr val="006F8F"/>
                </a:solidFill>
              </a:rPr>
              <a:t> »</a:t>
            </a:r>
            <a:endParaRPr sz="1600" b="1" dirty="0">
              <a:solidFill>
                <a:srgbClr val="006F8F"/>
              </a:solidFill>
            </a:endParaRPr>
          </a:p>
        </p:txBody>
      </p:sp>
      <p:sp>
        <p:nvSpPr>
          <p:cNvPr id="10" name="Bulle ronde 122">
            <a:extLst>
              <a:ext uri="{FF2B5EF4-FFF2-40B4-BE49-F238E27FC236}">
                <a16:creationId xmlns:a16="http://schemas.microsoft.com/office/drawing/2014/main" id="{E47199CC-5C32-455B-3771-4BF6251F791C}"/>
              </a:ext>
            </a:extLst>
          </p:cNvPr>
          <p:cNvSpPr/>
          <p:nvPr/>
        </p:nvSpPr>
        <p:spPr>
          <a:xfrm>
            <a:off x="6225326" y="4443692"/>
            <a:ext cx="1253265" cy="928586"/>
          </a:xfrm>
          <a:prstGeom prst="wedgeEllipseCallout">
            <a:avLst>
              <a:gd name="adj1" fmla="val -41073"/>
              <a:gd name="adj2" fmla="val -56781"/>
            </a:avLst>
          </a:prstGeom>
          <a:solidFill>
            <a:srgbClr val="00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40C547E-7A0F-9684-359E-0FCAECC2CECB}"/>
              </a:ext>
            </a:extLst>
          </p:cNvPr>
          <p:cNvSpPr txBox="1"/>
          <p:nvPr/>
        </p:nvSpPr>
        <p:spPr>
          <a:xfrm>
            <a:off x="6453288" y="4724751"/>
            <a:ext cx="823856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fr-FR" sz="1400" spc="-4" dirty="0">
                <a:solidFill>
                  <a:srgbClr val="FFFFFF"/>
                </a:solidFill>
                <a:cs typeface="Calibri"/>
              </a:rPr>
              <a:t>Expérience client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Forme libre 124">
            <a:extLst>
              <a:ext uri="{FF2B5EF4-FFF2-40B4-BE49-F238E27FC236}">
                <a16:creationId xmlns:a16="http://schemas.microsoft.com/office/drawing/2014/main" id="{25FFD115-B9B4-0A41-6331-74D3011600C7}"/>
              </a:ext>
            </a:extLst>
          </p:cNvPr>
          <p:cNvSpPr/>
          <p:nvPr/>
        </p:nvSpPr>
        <p:spPr>
          <a:xfrm>
            <a:off x="7163797" y="3843381"/>
            <a:ext cx="1966791" cy="1311906"/>
          </a:xfrm>
          <a:custGeom>
            <a:avLst/>
            <a:gdLst>
              <a:gd name="connsiteX0" fmla="*/ 1430582 w 2515776"/>
              <a:gd name="connsiteY0" fmla="*/ 0 h 1528492"/>
              <a:gd name="connsiteX1" fmla="*/ 1906284 w 2515776"/>
              <a:gd name="connsiteY1" fmla="*/ 235209 h 1528492"/>
              <a:gd name="connsiteX2" fmla="*/ 1910397 w 2515776"/>
              <a:gd name="connsiteY2" fmla="*/ 242256 h 1528492"/>
              <a:gd name="connsiteX3" fmla="*/ 1930983 w 2515776"/>
              <a:gd name="connsiteY3" fmla="*/ 231865 h 1528492"/>
              <a:gd name="connsiteX4" fmla="*/ 2050414 w 2515776"/>
              <a:gd name="connsiteY4" fmla="*/ 209442 h 1528492"/>
              <a:gd name="connsiteX5" fmla="*/ 2357242 w 2515776"/>
              <a:gd name="connsiteY5" fmla="*/ 494775 h 1528492"/>
              <a:gd name="connsiteX6" fmla="*/ 2333130 w 2515776"/>
              <a:gd name="connsiteY6" fmla="*/ 605840 h 1528492"/>
              <a:gd name="connsiteX7" fmla="*/ 2310588 w 2515776"/>
              <a:gd name="connsiteY7" fmla="*/ 644460 h 1528492"/>
              <a:gd name="connsiteX8" fmla="*/ 2335127 w 2515776"/>
              <a:gd name="connsiteY8" fmla="*/ 656846 h 1528492"/>
              <a:gd name="connsiteX9" fmla="*/ 2515776 w 2515776"/>
              <a:gd name="connsiteY9" fmla="*/ 972803 h 1528492"/>
              <a:gd name="connsiteX10" fmla="*/ 2106040 w 2515776"/>
              <a:gd name="connsiteY10" fmla="*/ 1353834 h 1528492"/>
              <a:gd name="connsiteX11" fmla="*/ 1946552 w 2515776"/>
              <a:gd name="connsiteY11" fmla="*/ 1323891 h 1528492"/>
              <a:gd name="connsiteX12" fmla="*/ 1926866 w 2515776"/>
              <a:gd name="connsiteY12" fmla="*/ 1313954 h 1528492"/>
              <a:gd name="connsiteX13" fmla="*/ 1906499 w 2515776"/>
              <a:gd name="connsiteY13" fmla="*/ 1348849 h 1528492"/>
              <a:gd name="connsiteX14" fmla="*/ 1543178 w 2515776"/>
              <a:gd name="connsiteY14" fmla="*/ 1528492 h 1528492"/>
              <a:gd name="connsiteX15" fmla="*/ 1233359 w 2515776"/>
              <a:gd name="connsiteY15" fmla="*/ 1409151 h 1528492"/>
              <a:gd name="connsiteX16" fmla="*/ 1208520 w 2515776"/>
              <a:gd name="connsiteY16" fmla="*/ 1381155 h 1528492"/>
              <a:gd name="connsiteX17" fmla="*/ 1115152 w 2515776"/>
              <a:gd name="connsiteY17" fmla="*/ 1428283 h 1528492"/>
              <a:gd name="connsiteX18" fmla="*/ 891851 w 2515776"/>
              <a:gd name="connsiteY18" fmla="*/ 1470207 h 1528492"/>
              <a:gd name="connsiteX19" fmla="*/ 416149 w 2515776"/>
              <a:gd name="connsiteY19" fmla="*/ 1234998 h 1528492"/>
              <a:gd name="connsiteX20" fmla="*/ 374411 w 2515776"/>
              <a:gd name="connsiteY20" fmla="*/ 1163489 h 1528492"/>
              <a:gd name="connsiteX21" fmla="*/ 368664 w 2515776"/>
              <a:gd name="connsiteY21" fmla="*/ 1165148 h 1528492"/>
              <a:gd name="connsiteX22" fmla="*/ 306828 w 2515776"/>
              <a:gd name="connsiteY22" fmla="*/ 1170945 h 1528492"/>
              <a:gd name="connsiteX23" fmla="*/ 0 w 2515776"/>
              <a:gd name="connsiteY23" fmla="*/ 885612 h 1528492"/>
              <a:gd name="connsiteX24" fmla="*/ 244992 w 2515776"/>
              <a:gd name="connsiteY24" fmla="*/ 606076 h 1528492"/>
              <a:gd name="connsiteX25" fmla="*/ 276122 w 2515776"/>
              <a:gd name="connsiteY25" fmla="*/ 603158 h 1528492"/>
              <a:gd name="connsiteX26" fmla="*/ 284989 w 2515776"/>
              <a:gd name="connsiteY26" fmla="*/ 521364 h 1528492"/>
              <a:gd name="connsiteX27" fmla="*/ 714237 w 2515776"/>
              <a:gd name="connsiteY27" fmla="*/ 196025 h 1528492"/>
              <a:gd name="connsiteX28" fmla="*/ 904193 w 2515776"/>
              <a:gd name="connsiteY28" fmla="*/ 236205 h 1528492"/>
              <a:gd name="connsiteX29" fmla="*/ 942384 w 2515776"/>
              <a:gd name="connsiteY29" fmla="*/ 256618 h 1528492"/>
              <a:gd name="connsiteX30" fmla="*/ 954880 w 2515776"/>
              <a:gd name="connsiteY30" fmla="*/ 235209 h 1528492"/>
              <a:gd name="connsiteX31" fmla="*/ 1430582 w 2515776"/>
              <a:gd name="connsiteY31" fmla="*/ 0 h 15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5776" h="1528492">
                <a:moveTo>
                  <a:pt x="1430582" y="0"/>
                </a:moveTo>
                <a:cubicBezTo>
                  <a:pt x="1628603" y="0"/>
                  <a:pt x="1803190" y="93301"/>
                  <a:pt x="1906284" y="235209"/>
                </a:cubicBezTo>
                <a:lnTo>
                  <a:pt x="1910397" y="242256"/>
                </a:lnTo>
                <a:lnTo>
                  <a:pt x="1930983" y="231865"/>
                </a:lnTo>
                <a:cubicBezTo>
                  <a:pt x="1967691" y="217426"/>
                  <a:pt x="2008050" y="209442"/>
                  <a:pt x="2050414" y="209442"/>
                </a:cubicBezTo>
                <a:cubicBezTo>
                  <a:pt x="2219870" y="209442"/>
                  <a:pt x="2357242" y="337190"/>
                  <a:pt x="2357242" y="494775"/>
                </a:cubicBezTo>
                <a:cubicBezTo>
                  <a:pt x="2357242" y="534171"/>
                  <a:pt x="2348656" y="571703"/>
                  <a:pt x="2333130" y="605840"/>
                </a:cubicBezTo>
                <a:lnTo>
                  <a:pt x="2310588" y="644460"/>
                </a:lnTo>
                <a:lnTo>
                  <a:pt x="2335127" y="656846"/>
                </a:lnTo>
                <a:cubicBezTo>
                  <a:pt x="2444118" y="725320"/>
                  <a:pt x="2515776" y="841279"/>
                  <a:pt x="2515776" y="972803"/>
                </a:cubicBezTo>
                <a:cubicBezTo>
                  <a:pt x="2515776" y="1183241"/>
                  <a:pt x="2332331" y="1353834"/>
                  <a:pt x="2106040" y="1353834"/>
                </a:cubicBezTo>
                <a:cubicBezTo>
                  <a:pt x="2049467" y="1353834"/>
                  <a:pt x="1995572" y="1343172"/>
                  <a:pt x="1946552" y="1323891"/>
                </a:cubicBezTo>
                <a:lnTo>
                  <a:pt x="1926866" y="1313954"/>
                </a:lnTo>
                <a:lnTo>
                  <a:pt x="1906499" y="1348849"/>
                </a:lnTo>
                <a:cubicBezTo>
                  <a:pt x="1827760" y="1457233"/>
                  <a:pt x="1694418" y="1528492"/>
                  <a:pt x="1543178" y="1528492"/>
                </a:cubicBezTo>
                <a:cubicBezTo>
                  <a:pt x="1422186" y="1528492"/>
                  <a:pt x="1312649" y="1482886"/>
                  <a:pt x="1233359" y="1409151"/>
                </a:cubicBezTo>
                <a:lnTo>
                  <a:pt x="1208520" y="1381155"/>
                </a:lnTo>
                <a:lnTo>
                  <a:pt x="1115152" y="1428283"/>
                </a:lnTo>
                <a:cubicBezTo>
                  <a:pt x="1046518" y="1455279"/>
                  <a:pt x="971059" y="1470207"/>
                  <a:pt x="891851" y="1470207"/>
                </a:cubicBezTo>
                <a:cubicBezTo>
                  <a:pt x="693830" y="1470207"/>
                  <a:pt x="519243" y="1376906"/>
                  <a:pt x="416149" y="1234998"/>
                </a:cubicBezTo>
                <a:lnTo>
                  <a:pt x="374411" y="1163489"/>
                </a:lnTo>
                <a:lnTo>
                  <a:pt x="368664" y="1165148"/>
                </a:lnTo>
                <a:cubicBezTo>
                  <a:pt x="348691" y="1168949"/>
                  <a:pt x="328010" y="1170945"/>
                  <a:pt x="306828" y="1170945"/>
                </a:cubicBezTo>
                <a:cubicBezTo>
                  <a:pt x="137372" y="1170945"/>
                  <a:pt x="0" y="1043197"/>
                  <a:pt x="0" y="885612"/>
                </a:cubicBezTo>
                <a:cubicBezTo>
                  <a:pt x="0" y="747725"/>
                  <a:pt x="105175" y="632682"/>
                  <a:pt x="244992" y="606076"/>
                </a:cubicBezTo>
                <a:lnTo>
                  <a:pt x="276122" y="603158"/>
                </a:lnTo>
                <a:lnTo>
                  <a:pt x="284989" y="521364"/>
                </a:lnTo>
                <a:cubicBezTo>
                  <a:pt x="325844" y="335694"/>
                  <a:pt x="502501" y="196025"/>
                  <a:pt x="714237" y="196025"/>
                </a:cubicBezTo>
                <a:cubicBezTo>
                  <a:pt x="782295" y="196025"/>
                  <a:pt x="846729" y="210455"/>
                  <a:pt x="904193" y="236205"/>
                </a:cubicBezTo>
                <a:lnTo>
                  <a:pt x="942384" y="256618"/>
                </a:lnTo>
                <a:lnTo>
                  <a:pt x="954880" y="235209"/>
                </a:lnTo>
                <a:cubicBezTo>
                  <a:pt x="1057974" y="93301"/>
                  <a:pt x="1232561" y="0"/>
                  <a:pt x="1430582" y="0"/>
                </a:cubicBezTo>
                <a:close/>
              </a:path>
            </a:pathLst>
          </a:custGeom>
          <a:solidFill>
            <a:srgbClr val="006F8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5A8D8939-ABD8-E485-0D39-4BFC6BF019FF}"/>
              </a:ext>
            </a:extLst>
          </p:cNvPr>
          <p:cNvSpPr txBox="1"/>
          <p:nvPr/>
        </p:nvSpPr>
        <p:spPr>
          <a:xfrm>
            <a:off x="7555271" y="4375101"/>
            <a:ext cx="1300091" cy="4525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indent="476" algn="ctr" eaLnBrk="0" fontAlgn="base" hangingPunct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6F8F"/>
                </a:solidFill>
              </a:rPr>
              <a:t>Expérience  Candidat</a:t>
            </a:r>
            <a:endParaRPr sz="1600" b="1" dirty="0">
              <a:solidFill>
                <a:srgbClr val="006F8F"/>
              </a:solidFill>
            </a:endParaRPr>
          </a:p>
        </p:txBody>
      </p:sp>
      <p:sp>
        <p:nvSpPr>
          <p:cNvPr id="14" name="Bulle ronde 126">
            <a:extLst>
              <a:ext uri="{FF2B5EF4-FFF2-40B4-BE49-F238E27FC236}">
                <a16:creationId xmlns:a16="http://schemas.microsoft.com/office/drawing/2014/main" id="{DD1F8DED-10E1-3D0D-C9B0-4B2D09A0504B}"/>
              </a:ext>
            </a:extLst>
          </p:cNvPr>
          <p:cNvSpPr/>
          <p:nvPr/>
        </p:nvSpPr>
        <p:spPr>
          <a:xfrm flipH="1">
            <a:off x="1886768" y="1717950"/>
            <a:ext cx="1420875" cy="990530"/>
          </a:xfrm>
          <a:prstGeom prst="wedgeEllipseCallout">
            <a:avLst/>
          </a:prstGeom>
          <a:solidFill>
            <a:srgbClr val="00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674DE5B-F24A-6BD7-09C2-E24F5CFC9FAB}"/>
              </a:ext>
            </a:extLst>
          </p:cNvPr>
          <p:cNvSpPr txBox="1"/>
          <p:nvPr/>
        </p:nvSpPr>
        <p:spPr>
          <a:xfrm>
            <a:off x="2205513" y="2000953"/>
            <a:ext cx="982229" cy="2255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fr-FR" sz="1400" spc="-4" dirty="0">
                <a:solidFill>
                  <a:srgbClr val="FFFFFF"/>
                </a:solidFill>
                <a:cs typeface="Calibri"/>
              </a:rPr>
              <a:t>Prospection</a:t>
            </a:r>
          </a:p>
        </p:txBody>
      </p:sp>
      <p:sp>
        <p:nvSpPr>
          <p:cNvPr id="16" name="Forme libre 128">
            <a:extLst>
              <a:ext uri="{FF2B5EF4-FFF2-40B4-BE49-F238E27FC236}">
                <a16:creationId xmlns:a16="http://schemas.microsoft.com/office/drawing/2014/main" id="{79435523-2BC4-467A-B70A-7E435875D843}"/>
              </a:ext>
            </a:extLst>
          </p:cNvPr>
          <p:cNvSpPr/>
          <p:nvPr/>
        </p:nvSpPr>
        <p:spPr>
          <a:xfrm>
            <a:off x="187049" y="1916024"/>
            <a:ext cx="1966791" cy="1311906"/>
          </a:xfrm>
          <a:custGeom>
            <a:avLst/>
            <a:gdLst>
              <a:gd name="connsiteX0" fmla="*/ 1430582 w 2515776"/>
              <a:gd name="connsiteY0" fmla="*/ 0 h 1528492"/>
              <a:gd name="connsiteX1" fmla="*/ 1906284 w 2515776"/>
              <a:gd name="connsiteY1" fmla="*/ 235209 h 1528492"/>
              <a:gd name="connsiteX2" fmla="*/ 1910397 w 2515776"/>
              <a:gd name="connsiteY2" fmla="*/ 242256 h 1528492"/>
              <a:gd name="connsiteX3" fmla="*/ 1930983 w 2515776"/>
              <a:gd name="connsiteY3" fmla="*/ 231865 h 1528492"/>
              <a:gd name="connsiteX4" fmla="*/ 2050414 w 2515776"/>
              <a:gd name="connsiteY4" fmla="*/ 209442 h 1528492"/>
              <a:gd name="connsiteX5" fmla="*/ 2357242 w 2515776"/>
              <a:gd name="connsiteY5" fmla="*/ 494775 h 1528492"/>
              <a:gd name="connsiteX6" fmla="*/ 2333130 w 2515776"/>
              <a:gd name="connsiteY6" fmla="*/ 605840 h 1528492"/>
              <a:gd name="connsiteX7" fmla="*/ 2310588 w 2515776"/>
              <a:gd name="connsiteY7" fmla="*/ 644460 h 1528492"/>
              <a:gd name="connsiteX8" fmla="*/ 2335127 w 2515776"/>
              <a:gd name="connsiteY8" fmla="*/ 656846 h 1528492"/>
              <a:gd name="connsiteX9" fmla="*/ 2515776 w 2515776"/>
              <a:gd name="connsiteY9" fmla="*/ 972803 h 1528492"/>
              <a:gd name="connsiteX10" fmla="*/ 2106040 w 2515776"/>
              <a:gd name="connsiteY10" fmla="*/ 1353834 h 1528492"/>
              <a:gd name="connsiteX11" fmla="*/ 1946552 w 2515776"/>
              <a:gd name="connsiteY11" fmla="*/ 1323891 h 1528492"/>
              <a:gd name="connsiteX12" fmla="*/ 1926866 w 2515776"/>
              <a:gd name="connsiteY12" fmla="*/ 1313954 h 1528492"/>
              <a:gd name="connsiteX13" fmla="*/ 1906499 w 2515776"/>
              <a:gd name="connsiteY13" fmla="*/ 1348849 h 1528492"/>
              <a:gd name="connsiteX14" fmla="*/ 1543178 w 2515776"/>
              <a:gd name="connsiteY14" fmla="*/ 1528492 h 1528492"/>
              <a:gd name="connsiteX15" fmla="*/ 1233359 w 2515776"/>
              <a:gd name="connsiteY15" fmla="*/ 1409151 h 1528492"/>
              <a:gd name="connsiteX16" fmla="*/ 1208520 w 2515776"/>
              <a:gd name="connsiteY16" fmla="*/ 1381155 h 1528492"/>
              <a:gd name="connsiteX17" fmla="*/ 1115152 w 2515776"/>
              <a:gd name="connsiteY17" fmla="*/ 1428283 h 1528492"/>
              <a:gd name="connsiteX18" fmla="*/ 891851 w 2515776"/>
              <a:gd name="connsiteY18" fmla="*/ 1470207 h 1528492"/>
              <a:gd name="connsiteX19" fmla="*/ 416149 w 2515776"/>
              <a:gd name="connsiteY19" fmla="*/ 1234998 h 1528492"/>
              <a:gd name="connsiteX20" fmla="*/ 374411 w 2515776"/>
              <a:gd name="connsiteY20" fmla="*/ 1163489 h 1528492"/>
              <a:gd name="connsiteX21" fmla="*/ 368664 w 2515776"/>
              <a:gd name="connsiteY21" fmla="*/ 1165148 h 1528492"/>
              <a:gd name="connsiteX22" fmla="*/ 306828 w 2515776"/>
              <a:gd name="connsiteY22" fmla="*/ 1170945 h 1528492"/>
              <a:gd name="connsiteX23" fmla="*/ 0 w 2515776"/>
              <a:gd name="connsiteY23" fmla="*/ 885612 h 1528492"/>
              <a:gd name="connsiteX24" fmla="*/ 244992 w 2515776"/>
              <a:gd name="connsiteY24" fmla="*/ 606076 h 1528492"/>
              <a:gd name="connsiteX25" fmla="*/ 276122 w 2515776"/>
              <a:gd name="connsiteY25" fmla="*/ 603158 h 1528492"/>
              <a:gd name="connsiteX26" fmla="*/ 284989 w 2515776"/>
              <a:gd name="connsiteY26" fmla="*/ 521364 h 1528492"/>
              <a:gd name="connsiteX27" fmla="*/ 714237 w 2515776"/>
              <a:gd name="connsiteY27" fmla="*/ 196025 h 1528492"/>
              <a:gd name="connsiteX28" fmla="*/ 904193 w 2515776"/>
              <a:gd name="connsiteY28" fmla="*/ 236205 h 1528492"/>
              <a:gd name="connsiteX29" fmla="*/ 942384 w 2515776"/>
              <a:gd name="connsiteY29" fmla="*/ 256618 h 1528492"/>
              <a:gd name="connsiteX30" fmla="*/ 954880 w 2515776"/>
              <a:gd name="connsiteY30" fmla="*/ 235209 h 1528492"/>
              <a:gd name="connsiteX31" fmla="*/ 1430582 w 2515776"/>
              <a:gd name="connsiteY31" fmla="*/ 0 h 15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5776" h="1528492">
                <a:moveTo>
                  <a:pt x="1430582" y="0"/>
                </a:moveTo>
                <a:cubicBezTo>
                  <a:pt x="1628603" y="0"/>
                  <a:pt x="1803190" y="93301"/>
                  <a:pt x="1906284" y="235209"/>
                </a:cubicBezTo>
                <a:lnTo>
                  <a:pt x="1910397" y="242256"/>
                </a:lnTo>
                <a:lnTo>
                  <a:pt x="1930983" y="231865"/>
                </a:lnTo>
                <a:cubicBezTo>
                  <a:pt x="1967691" y="217426"/>
                  <a:pt x="2008050" y="209442"/>
                  <a:pt x="2050414" y="209442"/>
                </a:cubicBezTo>
                <a:cubicBezTo>
                  <a:pt x="2219870" y="209442"/>
                  <a:pt x="2357242" y="337190"/>
                  <a:pt x="2357242" y="494775"/>
                </a:cubicBezTo>
                <a:cubicBezTo>
                  <a:pt x="2357242" y="534171"/>
                  <a:pt x="2348656" y="571703"/>
                  <a:pt x="2333130" y="605840"/>
                </a:cubicBezTo>
                <a:lnTo>
                  <a:pt x="2310588" y="644460"/>
                </a:lnTo>
                <a:lnTo>
                  <a:pt x="2335127" y="656846"/>
                </a:lnTo>
                <a:cubicBezTo>
                  <a:pt x="2444118" y="725320"/>
                  <a:pt x="2515776" y="841279"/>
                  <a:pt x="2515776" y="972803"/>
                </a:cubicBezTo>
                <a:cubicBezTo>
                  <a:pt x="2515776" y="1183241"/>
                  <a:pt x="2332331" y="1353834"/>
                  <a:pt x="2106040" y="1353834"/>
                </a:cubicBezTo>
                <a:cubicBezTo>
                  <a:pt x="2049467" y="1353834"/>
                  <a:pt x="1995572" y="1343172"/>
                  <a:pt x="1946552" y="1323891"/>
                </a:cubicBezTo>
                <a:lnTo>
                  <a:pt x="1926866" y="1313954"/>
                </a:lnTo>
                <a:lnTo>
                  <a:pt x="1906499" y="1348849"/>
                </a:lnTo>
                <a:cubicBezTo>
                  <a:pt x="1827760" y="1457233"/>
                  <a:pt x="1694418" y="1528492"/>
                  <a:pt x="1543178" y="1528492"/>
                </a:cubicBezTo>
                <a:cubicBezTo>
                  <a:pt x="1422186" y="1528492"/>
                  <a:pt x="1312649" y="1482886"/>
                  <a:pt x="1233359" y="1409151"/>
                </a:cubicBezTo>
                <a:lnTo>
                  <a:pt x="1208520" y="1381155"/>
                </a:lnTo>
                <a:lnTo>
                  <a:pt x="1115152" y="1428283"/>
                </a:lnTo>
                <a:cubicBezTo>
                  <a:pt x="1046518" y="1455279"/>
                  <a:pt x="971059" y="1470207"/>
                  <a:pt x="891851" y="1470207"/>
                </a:cubicBezTo>
                <a:cubicBezTo>
                  <a:pt x="693830" y="1470207"/>
                  <a:pt x="519243" y="1376906"/>
                  <a:pt x="416149" y="1234998"/>
                </a:cubicBezTo>
                <a:lnTo>
                  <a:pt x="374411" y="1163489"/>
                </a:lnTo>
                <a:lnTo>
                  <a:pt x="368664" y="1165148"/>
                </a:lnTo>
                <a:cubicBezTo>
                  <a:pt x="348691" y="1168949"/>
                  <a:pt x="328010" y="1170945"/>
                  <a:pt x="306828" y="1170945"/>
                </a:cubicBezTo>
                <a:cubicBezTo>
                  <a:pt x="137372" y="1170945"/>
                  <a:pt x="0" y="1043197"/>
                  <a:pt x="0" y="885612"/>
                </a:cubicBezTo>
                <a:cubicBezTo>
                  <a:pt x="0" y="747725"/>
                  <a:pt x="105175" y="632682"/>
                  <a:pt x="244992" y="606076"/>
                </a:cubicBezTo>
                <a:lnTo>
                  <a:pt x="276122" y="603158"/>
                </a:lnTo>
                <a:lnTo>
                  <a:pt x="284989" y="521364"/>
                </a:lnTo>
                <a:cubicBezTo>
                  <a:pt x="325844" y="335694"/>
                  <a:pt x="502501" y="196025"/>
                  <a:pt x="714237" y="196025"/>
                </a:cubicBezTo>
                <a:cubicBezTo>
                  <a:pt x="782295" y="196025"/>
                  <a:pt x="846729" y="210455"/>
                  <a:pt x="904193" y="236205"/>
                </a:cubicBezTo>
                <a:lnTo>
                  <a:pt x="942384" y="256618"/>
                </a:lnTo>
                <a:lnTo>
                  <a:pt x="954880" y="235209"/>
                </a:lnTo>
                <a:cubicBezTo>
                  <a:pt x="1057974" y="93301"/>
                  <a:pt x="1232561" y="0"/>
                  <a:pt x="1430582" y="0"/>
                </a:cubicBezTo>
                <a:close/>
              </a:path>
            </a:pathLst>
          </a:custGeom>
          <a:solidFill>
            <a:srgbClr val="006F8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40C2394D-D4AB-B3B6-B0B5-F55E91805D69}"/>
              </a:ext>
            </a:extLst>
          </p:cNvPr>
          <p:cNvSpPr txBox="1"/>
          <p:nvPr/>
        </p:nvSpPr>
        <p:spPr>
          <a:xfrm>
            <a:off x="607461" y="2401985"/>
            <a:ext cx="1300091" cy="45252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indent="476" algn="ctr" eaLnBrk="0" fontAlgn="base" hangingPunct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6F8F"/>
                </a:solidFill>
              </a:rPr>
              <a:t>Recrutement,</a:t>
            </a:r>
          </a:p>
          <a:p>
            <a:pPr marR="3810" indent="476" algn="ctr" eaLnBrk="0" fontAlgn="base" hangingPunct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>
                <a:solidFill>
                  <a:srgbClr val="006F8F"/>
                </a:solidFill>
              </a:rPr>
              <a:t>sourcing</a:t>
            </a:r>
            <a:endParaRPr sz="1600" b="1" dirty="0">
              <a:solidFill>
                <a:srgbClr val="006F8F"/>
              </a:solidFill>
            </a:endParaRPr>
          </a:p>
        </p:txBody>
      </p:sp>
      <p:sp>
        <p:nvSpPr>
          <p:cNvPr id="18" name="Bulle ronde 130">
            <a:extLst>
              <a:ext uri="{FF2B5EF4-FFF2-40B4-BE49-F238E27FC236}">
                <a16:creationId xmlns:a16="http://schemas.microsoft.com/office/drawing/2014/main" id="{853B07B6-3B1B-E3DA-E059-1961003758B1}"/>
              </a:ext>
            </a:extLst>
          </p:cNvPr>
          <p:cNvSpPr/>
          <p:nvPr/>
        </p:nvSpPr>
        <p:spPr>
          <a:xfrm flipH="1">
            <a:off x="1698778" y="4508473"/>
            <a:ext cx="1253265" cy="928586"/>
          </a:xfrm>
          <a:prstGeom prst="wedgeEllipseCallout">
            <a:avLst>
              <a:gd name="adj1" fmla="val -41073"/>
              <a:gd name="adj2" fmla="val -56781"/>
            </a:avLst>
          </a:prstGeom>
          <a:solidFill>
            <a:srgbClr val="00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DC456B27-B70F-67B6-6164-6A1C86A3BBC0}"/>
              </a:ext>
            </a:extLst>
          </p:cNvPr>
          <p:cNvSpPr txBox="1"/>
          <p:nvPr/>
        </p:nvSpPr>
        <p:spPr>
          <a:xfrm>
            <a:off x="1866856" y="4752273"/>
            <a:ext cx="900925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fr-FR" sz="1400" spc="-4" dirty="0">
                <a:solidFill>
                  <a:srgbClr val="FFFFFF"/>
                </a:solidFill>
                <a:cs typeface="Calibri"/>
              </a:rPr>
              <a:t>Satisfaction client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Forme libre 132">
            <a:extLst>
              <a:ext uri="{FF2B5EF4-FFF2-40B4-BE49-F238E27FC236}">
                <a16:creationId xmlns:a16="http://schemas.microsoft.com/office/drawing/2014/main" id="{549CB613-E624-2E45-EAB2-88C20FC712AD}"/>
              </a:ext>
            </a:extLst>
          </p:cNvPr>
          <p:cNvSpPr/>
          <p:nvPr/>
        </p:nvSpPr>
        <p:spPr>
          <a:xfrm>
            <a:off x="65996" y="3911965"/>
            <a:ext cx="1966791" cy="1311906"/>
          </a:xfrm>
          <a:custGeom>
            <a:avLst/>
            <a:gdLst>
              <a:gd name="connsiteX0" fmla="*/ 1430582 w 2515776"/>
              <a:gd name="connsiteY0" fmla="*/ 0 h 1528492"/>
              <a:gd name="connsiteX1" fmla="*/ 1906284 w 2515776"/>
              <a:gd name="connsiteY1" fmla="*/ 235209 h 1528492"/>
              <a:gd name="connsiteX2" fmla="*/ 1910397 w 2515776"/>
              <a:gd name="connsiteY2" fmla="*/ 242256 h 1528492"/>
              <a:gd name="connsiteX3" fmla="*/ 1930983 w 2515776"/>
              <a:gd name="connsiteY3" fmla="*/ 231865 h 1528492"/>
              <a:gd name="connsiteX4" fmla="*/ 2050414 w 2515776"/>
              <a:gd name="connsiteY4" fmla="*/ 209442 h 1528492"/>
              <a:gd name="connsiteX5" fmla="*/ 2357242 w 2515776"/>
              <a:gd name="connsiteY5" fmla="*/ 494775 h 1528492"/>
              <a:gd name="connsiteX6" fmla="*/ 2333130 w 2515776"/>
              <a:gd name="connsiteY6" fmla="*/ 605840 h 1528492"/>
              <a:gd name="connsiteX7" fmla="*/ 2310588 w 2515776"/>
              <a:gd name="connsiteY7" fmla="*/ 644460 h 1528492"/>
              <a:gd name="connsiteX8" fmla="*/ 2335127 w 2515776"/>
              <a:gd name="connsiteY8" fmla="*/ 656846 h 1528492"/>
              <a:gd name="connsiteX9" fmla="*/ 2515776 w 2515776"/>
              <a:gd name="connsiteY9" fmla="*/ 972803 h 1528492"/>
              <a:gd name="connsiteX10" fmla="*/ 2106040 w 2515776"/>
              <a:gd name="connsiteY10" fmla="*/ 1353834 h 1528492"/>
              <a:gd name="connsiteX11" fmla="*/ 1946552 w 2515776"/>
              <a:gd name="connsiteY11" fmla="*/ 1323891 h 1528492"/>
              <a:gd name="connsiteX12" fmla="*/ 1926866 w 2515776"/>
              <a:gd name="connsiteY12" fmla="*/ 1313954 h 1528492"/>
              <a:gd name="connsiteX13" fmla="*/ 1906499 w 2515776"/>
              <a:gd name="connsiteY13" fmla="*/ 1348849 h 1528492"/>
              <a:gd name="connsiteX14" fmla="*/ 1543178 w 2515776"/>
              <a:gd name="connsiteY14" fmla="*/ 1528492 h 1528492"/>
              <a:gd name="connsiteX15" fmla="*/ 1233359 w 2515776"/>
              <a:gd name="connsiteY15" fmla="*/ 1409151 h 1528492"/>
              <a:gd name="connsiteX16" fmla="*/ 1208520 w 2515776"/>
              <a:gd name="connsiteY16" fmla="*/ 1381155 h 1528492"/>
              <a:gd name="connsiteX17" fmla="*/ 1115152 w 2515776"/>
              <a:gd name="connsiteY17" fmla="*/ 1428283 h 1528492"/>
              <a:gd name="connsiteX18" fmla="*/ 891851 w 2515776"/>
              <a:gd name="connsiteY18" fmla="*/ 1470207 h 1528492"/>
              <a:gd name="connsiteX19" fmla="*/ 416149 w 2515776"/>
              <a:gd name="connsiteY19" fmla="*/ 1234998 h 1528492"/>
              <a:gd name="connsiteX20" fmla="*/ 374411 w 2515776"/>
              <a:gd name="connsiteY20" fmla="*/ 1163489 h 1528492"/>
              <a:gd name="connsiteX21" fmla="*/ 368664 w 2515776"/>
              <a:gd name="connsiteY21" fmla="*/ 1165148 h 1528492"/>
              <a:gd name="connsiteX22" fmla="*/ 306828 w 2515776"/>
              <a:gd name="connsiteY22" fmla="*/ 1170945 h 1528492"/>
              <a:gd name="connsiteX23" fmla="*/ 0 w 2515776"/>
              <a:gd name="connsiteY23" fmla="*/ 885612 h 1528492"/>
              <a:gd name="connsiteX24" fmla="*/ 244992 w 2515776"/>
              <a:gd name="connsiteY24" fmla="*/ 606076 h 1528492"/>
              <a:gd name="connsiteX25" fmla="*/ 276122 w 2515776"/>
              <a:gd name="connsiteY25" fmla="*/ 603158 h 1528492"/>
              <a:gd name="connsiteX26" fmla="*/ 284989 w 2515776"/>
              <a:gd name="connsiteY26" fmla="*/ 521364 h 1528492"/>
              <a:gd name="connsiteX27" fmla="*/ 714237 w 2515776"/>
              <a:gd name="connsiteY27" fmla="*/ 196025 h 1528492"/>
              <a:gd name="connsiteX28" fmla="*/ 904193 w 2515776"/>
              <a:gd name="connsiteY28" fmla="*/ 236205 h 1528492"/>
              <a:gd name="connsiteX29" fmla="*/ 942384 w 2515776"/>
              <a:gd name="connsiteY29" fmla="*/ 256618 h 1528492"/>
              <a:gd name="connsiteX30" fmla="*/ 954880 w 2515776"/>
              <a:gd name="connsiteY30" fmla="*/ 235209 h 1528492"/>
              <a:gd name="connsiteX31" fmla="*/ 1430582 w 2515776"/>
              <a:gd name="connsiteY31" fmla="*/ 0 h 152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5776" h="1528492">
                <a:moveTo>
                  <a:pt x="1430582" y="0"/>
                </a:moveTo>
                <a:cubicBezTo>
                  <a:pt x="1628603" y="0"/>
                  <a:pt x="1803190" y="93301"/>
                  <a:pt x="1906284" y="235209"/>
                </a:cubicBezTo>
                <a:lnTo>
                  <a:pt x="1910397" y="242256"/>
                </a:lnTo>
                <a:lnTo>
                  <a:pt x="1930983" y="231865"/>
                </a:lnTo>
                <a:cubicBezTo>
                  <a:pt x="1967691" y="217426"/>
                  <a:pt x="2008050" y="209442"/>
                  <a:pt x="2050414" y="209442"/>
                </a:cubicBezTo>
                <a:cubicBezTo>
                  <a:pt x="2219870" y="209442"/>
                  <a:pt x="2357242" y="337190"/>
                  <a:pt x="2357242" y="494775"/>
                </a:cubicBezTo>
                <a:cubicBezTo>
                  <a:pt x="2357242" y="534171"/>
                  <a:pt x="2348656" y="571703"/>
                  <a:pt x="2333130" y="605840"/>
                </a:cubicBezTo>
                <a:lnTo>
                  <a:pt x="2310588" y="644460"/>
                </a:lnTo>
                <a:lnTo>
                  <a:pt x="2335127" y="656846"/>
                </a:lnTo>
                <a:cubicBezTo>
                  <a:pt x="2444118" y="725320"/>
                  <a:pt x="2515776" y="841279"/>
                  <a:pt x="2515776" y="972803"/>
                </a:cubicBezTo>
                <a:cubicBezTo>
                  <a:pt x="2515776" y="1183241"/>
                  <a:pt x="2332331" y="1353834"/>
                  <a:pt x="2106040" y="1353834"/>
                </a:cubicBezTo>
                <a:cubicBezTo>
                  <a:pt x="2049467" y="1353834"/>
                  <a:pt x="1995572" y="1343172"/>
                  <a:pt x="1946552" y="1323891"/>
                </a:cubicBezTo>
                <a:lnTo>
                  <a:pt x="1926866" y="1313954"/>
                </a:lnTo>
                <a:lnTo>
                  <a:pt x="1906499" y="1348849"/>
                </a:lnTo>
                <a:cubicBezTo>
                  <a:pt x="1827760" y="1457233"/>
                  <a:pt x="1694418" y="1528492"/>
                  <a:pt x="1543178" y="1528492"/>
                </a:cubicBezTo>
                <a:cubicBezTo>
                  <a:pt x="1422186" y="1528492"/>
                  <a:pt x="1312649" y="1482886"/>
                  <a:pt x="1233359" y="1409151"/>
                </a:cubicBezTo>
                <a:lnTo>
                  <a:pt x="1208520" y="1381155"/>
                </a:lnTo>
                <a:lnTo>
                  <a:pt x="1115152" y="1428283"/>
                </a:lnTo>
                <a:cubicBezTo>
                  <a:pt x="1046518" y="1455279"/>
                  <a:pt x="971059" y="1470207"/>
                  <a:pt x="891851" y="1470207"/>
                </a:cubicBezTo>
                <a:cubicBezTo>
                  <a:pt x="693830" y="1470207"/>
                  <a:pt x="519243" y="1376906"/>
                  <a:pt x="416149" y="1234998"/>
                </a:cubicBezTo>
                <a:lnTo>
                  <a:pt x="374411" y="1163489"/>
                </a:lnTo>
                <a:lnTo>
                  <a:pt x="368664" y="1165148"/>
                </a:lnTo>
                <a:cubicBezTo>
                  <a:pt x="348691" y="1168949"/>
                  <a:pt x="328010" y="1170945"/>
                  <a:pt x="306828" y="1170945"/>
                </a:cubicBezTo>
                <a:cubicBezTo>
                  <a:pt x="137372" y="1170945"/>
                  <a:pt x="0" y="1043197"/>
                  <a:pt x="0" y="885612"/>
                </a:cubicBezTo>
                <a:cubicBezTo>
                  <a:pt x="0" y="747725"/>
                  <a:pt x="105175" y="632682"/>
                  <a:pt x="244992" y="606076"/>
                </a:cubicBezTo>
                <a:lnTo>
                  <a:pt x="276122" y="603158"/>
                </a:lnTo>
                <a:lnTo>
                  <a:pt x="284989" y="521364"/>
                </a:lnTo>
                <a:cubicBezTo>
                  <a:pt x="325844" y="335694"/>
                  <a:pt x="502501" y="196025"/>
                  <a:pt x="714237" y="196025"/>
                </a:cubicBezTo>
                <a:cubicBezTo>
                  <a:pt x="782295" y="196025"/>
                  <a:pt x="846729" y="210455"/>
                  <a:pt x="904193" y="236205"/>
                </a:cubicBezTo>
                <a:lnTo>
                  <a:pt x="942384" y="256618"/>
                </a:lnTo>
                <a:lnTo>
                  <a:pt x="954880" y="235209"/>
                </a:lnTo>
                <a:cubicBezTo>
                  <a:pt x="1057974" y="93301"/>
                  <a:pt x="1232561" y="0"/>
                  <a:pt x="1430582" y="0"/>
                </a:cubicBezTo>
                <a:close/>
              </a:path>
            </a:pathLst>
          </a:custGeom>
          <a:solidFill>
            <a:srgbClr val="006F8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AD372B27-50D9-F948-95B3-CF98EC6D809E}"/>
              </a:ext>
            </a:extLst>
          </p:cNvPr>
          <p:cNvSpPr txBox="1"/>
          <p:nvPr/>
        </p:nvSpPr>
        <p:spPr>
          <a:xfrm>
            <a:off x="489742" y="4344488"/>
            <a:ext cx="1300091" cy="44611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indent="476" algn="ctr" eaLnBrk="0" fontAlgn="base" hangingPunct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6F8F"/>
                </a:solidFill>
              </a:rPr>
              <a:t>Rapport d’étonnement </a:t>
            </a:r>
            <a:endParaRPr sz="1600" b="1" dirty="0">
              <a:solidFill>
                <a:srgbClr val="006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6D43-E27A-4A2A-B412-8563DAB1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E71282-7356-8F8B-3CA1-23739BF1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A61C11-081E-D673-BA60-5DBD4E1C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0. Marque employeur</a:t>
            </a:r>
            <a:br>
              <a:rPr lang="fr-FR" dirty="0"/>
            </a:br>
            <a:r>
              <a:rPr lang="fr-FR" sz="2400" dirty="0"/>
              <a:t>Constat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8220741-6C2A-2247-796D-EE8D8A5F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56" y="1767351"/>
            <a:ext cx="7117194" cy="207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ts val="3300"/>
              </a:lnSpc>
            </a:pPr>
            <a:r>
              <a:rPr lang="fr-FR" altLang="fr-FR" sz="2000" b="1" dirty="0">
                <a:latin typeface="Candara" panose="020E0502030303020204" pitchFamily="34" charset="0"/>
              </a:rPr>
              <a:t>La</a:t>
            </a:r>
            <a:r>
              <a:rPr lang="fr-FR" altLang="fr-FR" sz="2000" dirty="0">
                <a:latin typeface="Candara" panose="020E0502030303020204" pitchFamily="34" charset="0"/>
              </a:rPr>
              <a:t> </a:t>
            </a:r>
            <a:r>
              <a:rPr lang="fr-FR" altLang="fr-FR" sz="2000" b="1" dirty="0">
                <a:latin typeface="Candara" panose="020E0502030303020204" pitchFamily="34" charset="0"/>
              </a:rPr>
              <a:t>modification du "rapport de force" </a:t>
            </a:r>
            <a:r>
              <a:rPr lang="fr-FR" altLang="fr-FR" sz="2000" dirty="0">
                <a:latin typeface="Candara" panose="020E0502030303020204" pitchFamily="34" charset="0"/>
              </a:rPr>
              <a:t>:</a:t>
            </a:r>
          </a:p>
          <a:p>
            <a:pPr marL="800100" lvl="1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ndara" panose="020E0502030303020204" pitchFamily="34" charset="0"/>
              </a:rPr>
              <a:t>Beaucoup d’offres d’emplois et "peu de candidats"</a:t>
            </a:r>
          </a:p>
          <a:p>
            <a:pPr marL="800100" lvl="1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ndara" panose="020E0502030303020204" pitchFamily="34" charset="0"/>
              </a:rPr>
              <a:t>Attentes croissantes des candidats</a:t>
            </a:r>
          </a:p>
          <a:p>
            <a:pPr marL="800100" lvl="1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fr-FR" altLang="fr-FR" sz="2000" dirty="0">
              <a:latin typeface="Candara" panose="020E0502030303020204" pitchFamily="34" charset="0"/>
            </a:endParaRPr>
          </a:p>
          <a:p>
            <a:pPr marL="800100" lvl="1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fr-FR" altLang="fr-FR" sz="2000" dirty="0"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E1DC9-08E6-2B1E-C450-D13CE4C3DE50}"/>
              </a:ext>
            </a:extLst>
          </p:cNvPr>
          <p:cNvSpPr/>
          <p:nvPr/>
        </p:nvSpPr>
        <p:spPr>
          <a:xfrm>
            <a:off x="826656" y="3325892"/>
            <a:ext cx="6945744" cy="259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300"/>
              </a:lnSpc>
            </a:pPr>
            <a:endParaRPr lang="fr-FR" altLang="fr-FR" sz="2000" b="1" dirty="0">
              <a:highlight>
                <a:srgbClr val="FFFF00"/>
              </a:highlight>
              <a:latin typeface="Candara" panose="020E0502030303020204" pitchFamily="34" charset="0"/>
            </a:endParaRPr>
          </a:p>
          <a:p>
            <a:pPr lvl="0">
              <a:lnSpc>
                <a:spcPts val="3300"/>
              </a:lnSpc>
            </a:pPr>
            <a:r>
              <a:rPr lang="fr-FR" altLang="fr-FR" sz="2000" b="1" dirty="0">
                <a:latin typeface="Candara" panose="020E0502030303020204" pitchFamily="34" charset="0"/>
              </a:rPr>
              <a:t>La « qualité » de l’emploi (le point de vue du candidat...) </a:t>
            </a:r>
            <a:r>
              <a:rPr lang="fr-FR" altLang="fr-FR" sz="2000" dirty="0">
                <a:latin typeface="Candara" panose="020E0502030303020204" pitchFamily="34" charset="0"/>
              </a:rPr>
              <a:t>: </a:t>
            </a:r>
          </a:p>
          <a:p>
            <a:pPr marL="800100" lvl="1" indent="-342900">
              <a:lnSpc>
                <a:spcPts val="33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ndara" panose="020E0502030303020204" pitchFamily="34" charset="0"/>
              </a:rPr>
              <a:t>Critère déterminant dans le choix du futur employeur</a:t>
            </a:r>
          </a:p>
          <a:p>
            <a:pPr marL="800100" lvl="1" indent="-342900">
              <a:lnSpc>
                <a:spcPts val="33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andara" panose="020E0502030303020204" pitchFamily="34" charset="0"/>
              </a:rPr>
              <a:t>Conditions et horaires de travail,  sécurité de l’emploi, Salaires, </a:t>
            </a:r>
            <a:r>
              <a:rPr lang="fr-FR" altLang="fr-FR" sz="2000" b="1" dirty="0">
                <a:latin typeface="Candara" panose="020E0502030303020204" pitchFamily="34" charset="0"/>
              </a:rPr>
              <a:t>RSE</a:t>
            </a:r>
            <a:r>
              <a:rPr lang="fr-FR" altLang="fr-FR" sz="2000" dirty="0">
                <a:latin typeface="Candara" panose="020E0502030303020204" pitchFamily="34" charset="0"/>
              </a:rPr>
              <a:t> (environnement, management, label, éthique,…)</a:t>
            </a:r>
          </a:p>
        </p:txBody>
      </p:sp>
    </p:spTree>
    <p:extLst>
      <p:ext uri="{BB962C8B-B14F-4D97-AF65-F5344CB8AC3E}">
        <p14:creationId xmlns:p14="http://schemas.microsoft.com/office/powerpoint/2010/main" val="2158568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Nouveau modèle de prés Resurgov2</Template>
  <TotalTime>633</TotalTime>
  <Words>3666</Words>
  <Application>Microsoft Office PowerPoint</Application>
  <PresentationFormat>Affichage à l'écran (4:3)</PresentationFormat>
  <Paragraphs>480</Paragraphs>
  <Slides>61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73" baseType="lpstr">
      <vt:lpstr>-apple-system</vt:lpstr>
      <vt:lpstr>Aptos</vt:lpstr>
      <vt:lpstr>Arial</vt:lpstr>
      <vt:lpstr>Calibri</vt:lpstr>
      <vt:lpstr>Calibri Light</vt:lpstr>
      <vt:lpstr>Candara</vt:lpstr>
      <vt:lpstr>Courier New</vt:lpstr>
      <vt:lpstr>Symbol</vt:lpstr>
      <vt:lpstr>Times New Roman</vt:lpstr>
      <vt:lpstr>Wingdings</vt:lpstr>
      <vt:lpstr>Wingdings 2</vt:lpstr>
      <vt:lpstr>Thème Office</vt:lpstr>
      <vt:lpstr>Formation managériale </vt:lpstr>
      <vt:lpstr>Conditions d’accueil de l’Ecole Rĕsurgo</vt:lpstr>
      <vt:lpstr>Ordre du jour</vt:lpstr>
      <vt:lpstr>Les sujets abordés</vt:lpstr>
      <vt:lpstr>Les sujets abordés</vt:lpstr>
      <vt:lpstr>Les sujets abordés</vt:lpstr>
      <vt:lpstr>0. Marque employeur  Règles de communication sur internet</vt:lpstr>
      <vt:lpstr>0. Marque employeur la fidélisation d’un client ?  </vt:lpstr>
      <vt:lpstr>0. Marque employeur Constat  </vt:lpstr>
      <vt:lpstr>0. Marque employeur Réputation Attractivité  Fidélisation Engagement  </vt:lpstr>
      <vt:lpstr>0. Marque employeur Réputation Attractivité  Fidélisation Engagement  </vt:lpstr>
      <vt:lpstr>0. Marque employeur Réputation Attractivité  Fidélisation Engagement  </vt:lpstr>
      <vt:lpstr>0. Marque employeur Réputation Attractivité  Fidélisation Engagement  </vt:lpstr>
      <vt:lpstr>0. Marque employeur  Règles de communication sur internet</vt:lpstr>
      <vt:lpstr>0. Règles de communication sur internet 5 conseils  </vt:lpstr>
      <vt:lpstr>0. Règles de communication sur internet Confidentialité et RGPD Règlement Général sur la Protection des données</vt:lpstr>
      <vt:lpstr>0. Règles de communication sur internet RGPD ? 3 points clés  </vt:lpstr>
      <vt:lpstr>0. Marque employeur  Règles de communication sur internet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1-Activer mon réseau avec les acteurs du territoire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3-Connaitre le management inclusif</vt:lpstr>
      <vt:lpstr>3-Connaitre le management inclusif</vt:lpstr>
      <vt:lpstr>3-Connaitre le management inclusif</vt:lpstr>
      <vt:lpstr>3-Connaitre le management inclusif</vt:lpstr>
      <vt:lpstr>3-Connaitre le management inclusif</vt:lpstr>
      <vt:lpstr>3-Connaitre le management inclusif</vt:lpstr>
      <vt:lpstr>3-Connaitre le management inclusif</vt:lpstr>
      <vt:lpstr>3-Connaitre le management inclusif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Evaluation des acquis</vt:lpstr>
      <vt:lpstr>LES 3R : Relève, Revis, Réunis </vt:lpstr>
      <vt:lpstr>Plan d’action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Aziza</dc:creator>
  <cp:lastModifiedBy>thierryandrin thierryandrin</cp:lastModifiedBy>
  <cp:revision>14</cp:revision>
  <cp:lastPrinted>2022-08-24T07:57:58Z</cp:lastPrinted>
  <dcterms:created xsi:type="dcterms:W3CDTF">2022-06-21T10:17:26Z</dcterms:created>
  <dcterms:modified xsi:type="dcterms:W3CDTF">2026-02-10T14:38:51Z</dcterms:modified>
</cp:coreProperties>
</file>