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481" r:id="rId3"/>
    <p:sldId id="257" r:id="rId4"/>
    <p:sldId id="486" r:id="rId5"/>
    <p:sldId id="542" r:id="rId6"/>
    <p:sldId id="260" r:id="rId7"/>
    <p:sldId id="544" r:id="rId8"/>
    <p:sldId id="510" r:id="rId9"/>
    <p:sldId id="558" r:id="rId10"/>
    <p:sldId id="564" r:id="rId11"/>
    <p:sldId id="565" r:id="rId12"/>
    <p:sldId id="566" r:id="rId13"/>
    <p:sldId id="567" r:id="rId14"/>
    <p:sldId id="514" r:id="rId15"/>
    <p:sldId id="513" r:id="rId16"/>
    <p:sldId id="515" r:id="rId17"/>
    <p:sldId id="516" r:id="rId18"/>
    <p:sldId id="517" r:id="rId19"/>
    <p:sldId id="518" r:id="rId20"/>
    <p:sldId id="519" r:id="rId21"/>
    <p:sldId id="545" r:id="rId22"/>
    <p:sldId id="496" r:id="rId23"/>
    <p:sldId id="539" r:id="rId24"/>
    <p:sldId id="497" r:id="rId25"/>
    <p:sldId id="498" r:id="rId26"/>
    <p:sldId id="547" r:id="rId27"/>
    <p:sldId id="548" r:id="rId28"/>
    <p:sldId id="522" r:id="rId29"/>
    <p:sldId id="568" r:id="rId30"/>
    <p:sldId id="569" r:id="rId31"/>
    <p:sldId id="562" r:id="rId32"/>
    <p:sldId id="543" r:id="rId33"/>
    <p:sldId id="504" r:id="rId34"/>
    <p:sldId id="505" r:id="rId35"/>
    <p:sldId id="506" r:id="rId36"/>
    <p:sldId id="507" r:id="rId37"/>
    <p:sldId id="551" r:id="rId38"/>
    <p:sldId id="508" r:id="rId39"/>
    <p:sldId id="550" r:id="rId40"/>
    <p:sldId id="549" r:id="rId41"/>
    <p:sldId id="523" r:id="rId42"/>
    <p:sldId id="524" r:id="rId43"/>
    <p:sldId id="525" r:id="rId44"/>
    <p:sldId id="555" r:id="rId45"/>
    <p:sldId id="546" r:id="rId46"/>
    <p:sldId id="552" r:id="rId47"/>
    <p:sldId id="556" r:id="rId48"/>
    <p:sldId id="553" r:id="rId49"/>
    <p:sldId id="557" r:id="rId50"/>
    <p:sldId id="554" r:id="rId51"/>
    <p:sldId id="563" r:id="rId52"/>
    <p:sldId id="559" r:id="rId53"/>
    <p:sldId id="560" r:id="rId54"/>
    <p:sldId id="561" r:id="rId55"/>
    <p:sldId id="526" r:id="rId56"/>
    <p:sldId id="527" r:id="rId57"/>
    <p:sldId id="528" r:id="rId58"/>
    <p:sldId id="269" r:id="rId59"/>
  </p:sldIdLst>
  <p:sldSz cx="9144000" cy="6858000" type="screen4x3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669999"/>
    <a:srgbClr val="99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28" autoAdjust="0"/>
  </p:normalViewPr>
  <p:slideViewPr>
    <p:cSldViewPr snapToGrid="0">
      <p:cViewPr varScale="1">
        <p:scale>
          <a:sx n="88" d="100"/>
          <a:sy n="88" d="100"/>
        </p:scale>
        <p:origin x="2232" y="306"/>
      </p:cViewPr>
      <p:guideLst/>
    </p:cSldViewPr>
  </p:slideViewPr>
  <p:outlineViewPr>
    <p:cViewPr>
      <p:scale>
        <a:sx n="33" d="100"/>
        <a:sy n="33" d="100"/>
      </p:scale>
      <p:origin x="0" y="-194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7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8A7EB-E322-EE4F-918D-ACEEDBCDE9B8}" type="doc">
      <dgm:prSet loTypeId="urn:microsoft.com/office/officeart/2005/8/layout/cycle2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D9182A0E-32F1-554E-AE6E-64AA4710FE40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Accueil</a:t>
          </a:r>
        </a:p>
      </dgm:t>
    </dgm:pt>
    <dgm:pt modelId="{876A1E9D-1644-0D4F-84ED-67F4B056315C}" type="parTrans" cxnId="{13BC9D61-34EA-994D-9787-B85DCD97A12A}">
      <dgm:prSet/>
      <dgm:spPr/>
      <dgm:t>
        <a:bodyPr/>
        <a:lstStyle/>
        <a:p>
          <a:endParaRPr lang="fr-FR"/>
        </a:p>
      </dgm:t>
    </dgm:pt>
    <dgm:pt modelId="{A29E2BE0-7BC2-BA49-A305-FDAA500B6FD6}" type="sibTrans" cxnId="{13BC9D61-34EA-994D-9787-B85DCD97A12A}">
      <dgm:prSet/>
      <dgm:spPr/>
      <dgm:t>
        <a:bodyPr/>
        <a:lstStyle/>
        <a:p>
          <a:endParaRPr lang="fr-FR"/>
        </a:p>
      </dgm:t>
    </dgm:pt>
    <dgm:pt modelId="{68676BAA-2239-8347-B8DE-02F44B41D8CF}">
      <dgm:prSet phldrT="[Texte]" custT="1"/>
      <dgm:spPr/>
      <dgm:t>
        <a:bodyPr/>
        <a:lstStyle/>
        <a:p>
          <a:r>
            <a:rPr lang="fr-FR" sz="1600" dirty="0">
              <a:latin typeface="Candara" panose="020E0502030303020204" pitchFamily="34" charset="0"/>
            </a:rPr>
            <a:t>Le candidat se présente</a:t>
          </a:r>
        </a:p>
      </dgm:t>
    </dgm:pt>
    <dgm:pt modelId="{C33F2D0E-B46E-2048-92E3-C3F34530C40B}" type="parTrans" cxnId="{1D2C64B6-56F1-3E41-8DB7-FED37EB9CA62}">
      <dgm:prSet/>
      <dgm:spPr/>
      <dgm:t>
        <a:bodyPr/>
        <a:lstStyle/>
        <a:p>
          <a:endParaRPr lang="fr-FR"/>
        </a:p>
      </dgm:t>
    </dgm:pt>
    <dgm:pt modelId="{0AE78150-14AC-944D-A639-765353E4CF56}" type="sibTrans" cxnId="{1D2C64B6-56F1-3E41-8DB7-FED37EB9CA62}">
      <dgm:prSet/>
      <dgm:spPr/>
      <dgm:t>
        <a:bodyPr/>
        <a:lstStyle/>
        <a:p>
          <a:endParaRPr lang="fr-FR"/>
        </a:p>
      </dgm:t>
    </dgm:pt>
    <dgm:pt modelId="{FFDEB51D-132D-DF4F-97A0-4E1DAEBE2F9C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Questions autour des compétences et motivation</a:t>
          </a:r>
        </a:p>
      </dgm:t>
    </dgm:pt>
    <dgm:pt modelId="{D95EBB20-A7F7-9844-B5C7-5BC4B2604EA3}" type="parTrans" cxnId="{F066D46B-A47B-5E46-BCFB-69D1783F4588}">
      <dgm:prSet/>
      <dgm:spPr/>
      <dgm:t>
        <a:bodyPr/>
        <a:lstStyle/>
        <a:p>
          <a:endParaRPr lang="fr-FR"/>
        </a:p>
      </dgm:t>
    </dgm:pt>
    <dgm:pt modelId="{A1F77347-2E94-BC4C-811F-96C73440AECA}" type="sibTrans" cxnId="{F066D46B-A47B-5E46-BCFB-69D1783F4588}">
      <dgm:prSet/>
      <dgm:spPr/>
      <dgm:t>
        <a:bodyPr/>
        <a:lstStyle/>
        <a:p>
          <a:endParaRPr lang="fr-FR"/>
        </a:p>
      </dgm:t>
    </dgm:pt>
    <dgm:pt modelId="{33EBD81A-34CF-7D41-A678-F7208B639B6F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Présentation de l’entreprise et du poste  </a:t>
          </a:r>
        </a:p>
      </dgm:t>
    </dgm:pt>
    <dgm:pt modelId="{592B8E4F-E603-C341-ABF3-35DF197F393D}" type="parTrans" cxnId="{625AF44C-0340-D64A-8EEB-58B10A126CA3}">
      <dgm:prSet/>
      <dgm:spPr/>
      <dgm:t>
        <a:bodyPr/>
        <a:lstStyle/>
        <a:p>
          <a:endParaRPr lang="fr-FR"/>
        </a:p>
      </dgm:t>
    </dgm:pt>
    <dgm:pt modelId="{6B5C273E-586F-B74A-B330-F6D70F5C4FA4}" type="sibTrans" cxnId="{625AF44C-0340-D64A-8EEB-58B10A126CA3}">
      <dgm:prSet/>
      <dgm:spPr/>
      <dgm:t>
        <a:bodyPr/>
        <a:lstStyle/>
        <a:p>
          <a:endParaRPr lang="fr-FR"/>
        </a:p>
      </dgm:t>
    </dgm:pt>
    <dgm:pt modelId="{2500D3F3-5129-DB4F-93DB-E23420EFBCFC}">
      <dgm:prSet phldrT="[Texte]" custT="1"/>
      <dgm:spPr/>
      <dgm:t>
        <a:bodyPr/>
        <a:lstStyle/>
        <a:p>
          <a:r>
            <a:rPr lang="fr-FR" sz="1400" dirty="0">
              <a:latin typeface="Candara" panose="020E0502030303020204" pitchFamily="34" charset="0"/>
            </a:rPr>
            <a:t>Conclusion</a:t>
          </a:r>
        </a:p>
      </dgm:t>
    </dgm:pt>
    <dgm:pt modelId="{1EE2C1CE-972C-D04F-8604-B19B0CA26C70}" type="parTrans" cxnId="{93B9529C-1AAA-5D4C-9AED-CC214CD21CE6}">
      <dgm:prSet/>
      <dgm:spPr/>
      <dgm:t>
        <a:bodyPr/>
        <a:lstStyle/>
        <a:p>
          <a:endParaRPr lang="fr-FR"/>
        </a:p>
      </dgm:t>
    </dgm:pt>
    <dgm:pt modelId="{00FF31BF-8DC5-7B42-8253-A64C5BB2F420}" type="sibTrans" cxnId="{93B9529C-1AAA-5D4C-9AED-CC214CD21CE6}">
      <dgm:prSet/>
      <dgm:spPr/>
      <dgm:t>
        <a:bodyPr/>
        <a:lstStyle/>
        <a:p>
          <a:endParaRPr lang="fr-FR"/>
        </a:p>
      </dgm:t>
    </dgm:pt>
    <dgm:pt modelId="{EB42AFC2-9895-6647-A331-D0B535292CAC}" type="pres">
      <dgm:prSet presAssocID="{19D8A7EB-E322-EE4F-918D-ACEEDBCDE9B8}" presName="cycle" presStyleCnt="0">
        <dgm:presLayoutVars>
          <dgm:dir/>
          <dgm:resizeHandles val="exact"/>
        </dgm:presLayoutVars>
      </dgm:prSet>
      <dgm:spPr/>
    </dgm:pt>
    <dgm:pt modelId="{0FAE0E7D-B108-5248-9AEB-1BFDAFE1EFB2}" type="pres">
      <dgm:prSet presAssocID="{D9182A0E-32F1-554E-AE6E-64AA4710FE40}" presName="node" presStyleLbl="node1" presStyleIdx="0" presStyleCnt="5" custRadScaleRad="101034" custRadScaleInc="22799">
        <dgm:presLayoutVars>
          <dgm:bulletEnabled val="1"/>
        </dgm:presLayoutVars>
      </dgm:prSet>
      <dgm:spPr/>
    </dgm:pt>
    <dgm:pt modelId="{6C6BE793-2A55-E248-A84A-156A2717FB2D}" type="pres">
      <dgm:prSet presAssocID="{A29E2BE0-7BC2-BA49-A305-FDAA500B6FD6}" presName="sibTrans" presStyleLbl="sibTrans2D1" presStyleIdx="0" presStyleCnt="5"/>
      <dgm:spPr/>
    </dgm:pt>
    <dgm:pt modelId="{66949D07-BFD3-F240-8D55-C7892D2DF51C}" type="pres">
      <dgm:prSet presAssocID="{A29E2BE0-7BC2-BA49-A305-FDAA500B6FD6}" presName="connectorText" presStyleLbl="sibTrans2D1" presStyleIdx="0" presStyleCnt="5"/>
      <dgm:spPr/>
    </dgm:pt>
    <dgm:pt modelId="{0323DC56-E3AD-014D-8B6E-112B935144C0}" type="pres">
      <dgm:prSet presAssocID="{68676BAA-2239-8347-B8DE-02F44B41D8CF}" presName="node" presStyleLbl="node1" presStyleIdx="1" presStyleCnt="5" custScaleX="104969" custRadScaleRad="113619" custRadScaleInc="7168">
        <dgm:presLayoutVars>
          <dgm:bulletEnabled val="1"/>
        </dgm:presLayoutVars>
      </dgm:prSet>
      <dgm:spPr/>
    </dgm:pt>
    <dgm:pt modelId="{61A8AE5B-4856-5345-899E-6D30F307985F}" type="pres">
      <dgm:prSet presAssocID="{0AE78150-14AC-944D-A639-765353E4CF56}" presName="sibTrans" presStyleLbl="sibTrans2D1" presStyleIdx="1" presStyleCnt="5"/>
      <dgm:spPr/>
    </dgm:pt>
    <dgm:pt modelId="{F2A12D89-5A21-8F41-87DC-67C6042E1786}" type="pres">
      <dgm:prSet presAssocID="{0AE78150-14AC-944D-A639-765353E4CF56}" presName="connectorText" presStyleLbl="sibTrans2D1" presStyleIdx="1" presStyleCnt="5"/>
      <dgm:spPr/>
    </dgm:pt>
    <dgm:pt modelId="{AF0FA95F-A174-524E-A920-6812D15596F0}" type="pres">
      <dgm:prSet presAssocID="{FFDEB51D-132D-DF4F-97A0-4E1DAEBE2F9C}" presName="node" presStyleLbl="node1" presStyleIdx="2" presStyleCnt="5" custScaleX="105337" custRadScaleRad="114570" custRadScaleInc="-25035">
        <dgm:presLayoutVars>
          <dgm:bulletEnabled val="1"/>
        </dgm:presLayoutVars>
      </dgm:prSet>
      <dgm:spPr/>
    </dgm:pt>
    <dgm:pt modelId="{776C8C4E-4F19-F949-A1B3-E12CC52A5AF1}" type="pres">
      <dgm:prSet presAssocID="{A1F77347-2E94-BC4C-811F-96C73440AECA}" presName="sibTrans" presStyleLbl="sibTrans2D1" presStyleIdx="2" presStyleCnt="5"/>
      <dgm:spPr/>
    </dgm:pt>
    <dgm:pt modelId="{826B6159-9407-944E-986D-1194768AF9EA}" type="pres">
      <dgm:prSet presAssocID="{A1F77347-2E94-BC4C-811F-96C73440AECA}" presName="connectorText" presStyleLbl="sibTrans2D1" presStyleIdx="2" presStyleCnt="5"/>
      <dgm:spPr/>
    </dgm:pt>
    <dgm:pt modelId="{FDFBEE6B-6467-024F-B09C-94300EFD70CD}" type="pres">
      <dgm:prSet presAssocID="{33EBD81A-34CF-7D41-A678-F7208B639B6F}" presName="node" presStyleLbl="node1" presStyleIdx="3" presStyleCnt="5" custRadScaleRad="92261" custRadScaleInc="-20182">
        <dgm:presLayoutVars>
          <dgm:bulletEnabled val="1"/>
        </dgm:presLayoutVars>
      </dgm:prSet>
      <dgm:spPr/>
    </dgm:pt>
    <dgm:pt modelId="{285C099C-2134-BF4D-AE96-89C1F27B184C}" type="pres">
      <dgm:prSet presAssocID="{6B5C273E-586F-B74A-B330-F6D70F5C4FA4}" presName="sibTrans" presStyleLbl="sibTrans2D1" presStyleIdx="3" presStyleCnt="5"/>
      <dgm:spPr/>
    </dgm:pt>
    <dgm:pt modelId="{162FB33F-ADB0-734B-B144-B503B7B95F62}" type="pres">
      <dgm:prSet presAssocID="{6B5C273E-586F-B74A-B330-F6D70F5C4FA4}" presName="connectorText" presStyleLbl="sibTrans2D1" presStyleIdx="3" presStyleCnt="5"/>
      <dgm:spPr/>
    </dgm:pt>
    <dgm:pt modelId="{DCD74192-C37A-114B-A027-69E808D37E90}" type="pres">
      <dgm:prSet presAssocID="{2500D3F3-5129-DB4F-93DB-E23420EFBCFC}" presName="node" presStyleLbl="node1" presStyleIdx="4" presStyleCnt="5" custRadScaleRad="86397" custRadScaleInc="8213">
        <dgm:presLayoutVars>
          <dgm:bulletEnabled val="1"/>
        </dgm:presLayoutVars>
      </dgm:prSet>
      <dgm:spPr/>
    </dgm:pt>
    <dgm:pt modelId="{DEADCE4F-FDE6-8F4D-8041-65EFC9C13DAF}" type="pres">
      <dgm:prSet presAssocID="{00FF31BF-8DC5-7B42-8253-A64C5BB2F420}" presName="sibTrans" presStyleLbl="sibTrans2D1" presStyleIdx="4" presStyleCnt="5"/>
      <dgm:spPr/>
    </dgm:pt>
    <dgm:pt modelId="{E4C46BAB-EEED-E947-8719-6E415EBBFCAC}" type="pres">
      <dgm:prSet presAssocID="{00FF31BF-8DC5-7B42-8253-A64C5BB2F420}" presName="connectorText" presStyleLbl="sibTrans2D1" presStyleIdx="4" presStyleCnt="5"/>
      <dgm:spPr/>
    </dgm:pt>
  </dgm:ptLst>
  <dgm:cxnLst>
    <dgm:cxn modelId="{5EB9BF04-FBB1-EF42-A56E-9BC0D0DB0EC9}" type="presOf" srcId="{0AE78150-14AC-944D-A639-765353E4CF56}" destId="{F2A12D89-5A21-8F41-87DC-67C6042E1786}" srcOrd="1" destOrd="0" presId="urn:microsoft.com/office/officeart/2005/8/layout/cycle2"/>
    <dgm:cxn modelId="{5BFAE727-AF77-C044-B100-E6367239C942}" type="presOf" srcId="{19D8A7EB-E322-EE4F-918D-ACEEDBCDE9B8}" destId="{EB42AFC2-9895-6647-A331-D0B535292CAC}" srcOrd="0" destOrd="0" presId="urn:microsoft.com/office/officeart/2005/8/layout/cycle2"/>
    <dgm:cxn modelId="{2A27072A-7656-BA47-9692-E85341EB2AB8}" type="presOf" srcId="{6B5C273E-586F-B74A-B330-F6D70F5C4FA4}" destId="{285C099C-2134-BF4D-AE96-89C1F27B184C}" srcOrd="0" destOrd="0" presId="urn:microsoft.com/office/officeart/2005/8/layout/cycle2"/>
    <dgm:cxn modelId="{DF34633E-949D-0E41-866F-86C2B3FE0FD5}" type="presOf" srcId="{A1F77347-2E94-BC4C-811F-96C73440AECA}" destId="{826B6159-9407-944E-986D-1194768AF9EA}" srcOrd="1" destOrd="0" presId="urn:microsoft.com/office/officeart/2005/8/layout/cycle2"/>
    <dgm:cxn modelId="{76D0903E-3F0E-B148-9F97-8FC9292044B2}" type="presOf" srcId="{0AE78150-14AC-944D-A639-765353E4CF56}" destId="{61A8AE5B-4856-5345-899E-6D30F307985F}" srcOrd="0" destOrd="0" presId="urn:microsoft.com/office/officeart/2005/8/layout/cycle2"/>
    <dgm:cxn modelId="{13BC9D61-34EA-994D-9787-B85DCD97A12A}" srcId="{19D8A7EB-E322-EE4F-918D-ACEEDBCDE9B8}" destId="{D9182A0E-32F1-554E-AE6E-64AA4710FE40}" srcOrd="0" destOrd="0" parTransId="{876A1E9D-1644-0D4F-84ED-67F4B056315C}" sibTransId="{A29E2BE0-7BC2-BA49-A305-FDAA500B6FD6}"/>
    <dgm:cxn modelId="{6C1D986B-1004-7642-9674-0F0D515DA11A}" type="presOf" srcId="{00FF31BF-8DC5-7B42-8253-A64C5BB2F420}" destId="{DEADCE4F-FDE6-8F4D-8041-65EFC9C13DAF}" srcOrd="0" destOrd="0" presId="urn:microsoft.com/office/officeart/2005/8/layout/cycle2"/>
    <dgm:cxn modelId="{F066D46B-A47B-5E46-BCFB-69D1783F4588}" srcId="{19D8A7EB-E322-EE4F-918D-ACEEDBCDE9B8}" destId="{FFDEB51D-132D-DF4F-97A0-4E1DAEBE2F9C}" srcOrd="2" destOrd="0" parTransId="{D95EBB20-A7F7-9844-B5C7-5BC4B2604EA3}" sibTransId="{A1F77347-2E94-BC4C-811F-96C73440AECA}"/>
    <dgm:cxn modelId="{625AF44C-0340-D64A-8EEB-58B10A126CA3}" srcId="{19D8A7EB-E322-EE4F-918D-ACEEDBCDE9B8}" destId="{33EBD81A-34CF-7D41-A678-F7208B639B6F}" srcOrd="3" destOrd="0" parTransId="{592B8E4F-E603-C341-ABF3-35DF197F393D}" sibTransId="{6B5C273E-586F-B74A-B330-F6D70F5C4FA4}"/>
    <dgm:cxn modelId="{5AA76A4F-27A6-3642-BB24-D79A56BEEB43}" type="presOf" srcId="{A29E2BE0-7BC2-BA49-A305-FDAA500B6FD6}" destId="{66949D07-BFD3-F240-8D55-C7892D2DF51C}" srcOrd="1" destOrd="0" presId="urn:microsoft.com/office/officeart/2005/8/layout/cycle2"/>
    <dgm:cxn modelId="{39B3E28B-BAF7-C049-A128-365193C8AC58}" type="presOf" srcId="{6B5C273E-586F-B74A-B330-F6D70F5C4FA4}" destId="{162FB33F-ADB0-734B-B144-B503B7B95F62}" srcOrd="1" destOrd="0" presId="urn:microsoft.com/office/officeart/2005/8/layout/cycle2"/>
    <dgm:cxn modelId="{2F1C9097-ED6E-8C44-8621-1463701A7B7D}" type="presOf" srcId="{A29E2BE0-7BC2-BA49-A305-FDAA500B6FD6}" destId="{6C6BE793-2A55-E248-A84A-156A2717FB2D}" srcOrd="0" destOrd="0" presId="urn:microsoft.com/office/officeart/2005/8/layout/cycle2"/>
    <dgm:cxn modelId="{93B9529C-1AAA-5D4C-9AED-CC214CD21CE6}" srcId="{19D8A7EB-E322-EE4F-918D-ACEEDBCDE9B8}" destId="{2500D3F3-5129-DB4F-93DB-E23420EFBCFC}" srcOrd="4" destOrd="0" parTransId="{1EE2C1CE-972C-D04F-8604-B19B0CA26C70}" sibTransId="{00FF31BF-8DC5-7B42-8253-A64C5BB2F420}"/>
    <dgm:cxn modelId="{E96B83A5-E52B-4447-BB0B-BA96B0410DF7}" type="presOf" srcId="{33EBD81A-34CF-7D41-A678-F7208B639B6F}" destId="{FDFBEE6B-6467-024F-B09C-94300EFD70CD}" srcOrd="0" destOrd="0" presId="urn:microsoft.com/office/officeart/2005/8/layout/cycle2"/>
    <dgm:cxn modelId="{FD109CA5-5D05-E54E-A368-424F8D979D44}" type="presOf" srcId="{00FF31BF-8DC5-7B42-8253-A64C5BB2F420}" destId="{E4C46BAB-EEED-E947-8719-6E415EBBFCAC}" srcOrd="1" destOrd="0" presId="urn:microsoft.com/office/officeart/2005/8/layout/cycle2"/>
    <dgm:cxn modelId="{63CCC1AD-9276-244C-9DFB-C616699A72B2}" type="presOf" srcId="{FFDEB51D-132D-DF4F-97A0-4E1DAEBE2F9C}" destId="{AF0FA95F-A174-524E-A920-6812D15596F0}" srcOrd="0" destOrd="0" presId="urn:microsoft.com/office/officeart/2005/8/layout/cycle2"/>
    <dgm:cxn modelId="{1D2C64B6-56F1-3E41-8DB7-FED37EB9CA62}" srcId="{19D8A7EB-E322-EE4F-918D-ACEEDBCDE9B8}" destId="{68676BAA-2239-8347-B8DE-02F44B41D8CF}" srcOrd="1" destOrd="0" parTransId="{C33F2D0E-B46E-2048-92E3-C3F34530C40B}" sibTransId="{0AE78150-14AC-944D-A639-765353E4CF56}"/>
    <dgm:cxn modelId="{A3F3B7CC-0DB6-0A4B-80BA-A52685D9752A}" type="presOf" srcId="{D9182A0E-32F1-554E-AE6E-64AA4710FE40}" destId="{0FAE0E7D-B108-5248-9AEB-1BFDAFE1EFB2}" srcOrd="0" destOrd="0" presId="urn:microsoft.com/office/officeart/2005/8/layout/cycle2"/>
    <dgm:cxn modelId="{D0ADB9CC-7CBE-0B48-B694-A7DF3327A406}" type="presOf" srcId="{68676BAA-2239-8347-B8DE-02F44B41D8CF}" destId="{0323DC56-E3AD-014D-8B6E-112B935144C0}" srcOrd="0" destOrd="0" presId="urn:microsoft.com/office/officeart/2005/8/layout/cycle2"/>
    <dgm:cxn modelId="{CF3BB9F4-0BFE-6446-96FE-E11876B1AD0E}" type="presOf" srcId="{2500D3F3-5129-DB4F-93DB-E23420EFBCFC}" destId="{DCD74192-C37A-114B-A027-69E808D37E90}" srcOrd="0" destOrd="0" presId="urn:microsoft.com/office/officeart/2005/8/layout/cycle2"/>
    <dgm:cxn modelId="{89DEC0FA-9E25-4C40-8BB7-D3651227F488}" type="presOf" srcId="{A1F77347-2E94-BC4C-811F-96C73440AECA}" destId="{776C8C4E-4F19-F949-A1B3-E12CC52A5AF1}" srcOrd="0" destOrd="0" presId="urn:microsoft.com/office/officeart/2005/8/layout/cycle2"/>
    <dgm:cxn modelId="{64BC5E5F-3AE6-5547-80E2-2BB5CA00AF99}" type="presParOf" srcId="{EB42AFC2-9895-6647-A331-D0B535292CAC}" destId="{0FAE0E7D-B108-5248-9AEB-1BFDAFE1EFB2}" srcOrd="0" destOrd="0" presId="urn:microsoft.com/office/officeart/2005/8/layout/cycle2"/>
    <dgm:cxn modelId="{6B8B158B-C900-D243-96B3-9F5B8B785EB8}" type="presParOf" srcId="{EB42AFC2-9895-6647-A331-D0B535292CAC}" destId="{6C6BE793-2A55-E248-A84A-156A2717FB2D}" srcOrd="1" destOrd="0" presId="urn:microsoft.com/office/officeart/2005/8/layout/cycle2"/>
    <dgm:cxn modelId="{0C3D75C4-D768-824E-964E-ABE8BF05C815}" type="presParOf" srcId="{6C6BE793-2A55-E248-A84A-156A2717FB2D}" destId="{66949D07-BFD3-F240-8D55-C7892D2DF51C}" srcOrd="0" destOrd="0" presId="urn:microsoft.com/office/officeart/2005/8/layout/cycle2"/>
    <dgm:cxn modelId="{9BD97110-ED7A-D542-B4BE-E62518BE694A}" type="presParOf" srcId="{EB42AFC2-9895-6647-A331-D0B535292CAC}" destId="{0323DC56-E3AD-014D-8B6E-112B935144C0}" srcOrd="2" destOrd="0" presId="urn:microsoft.com/office/officeart/2005/8/layout/cycle2"/>
    <dgm:cxn modelId="{A2F491D0-7B80-904F-8279-401A6467B51B}" type="presParOf" srcId="{EB42AFC2-9895-6647-A331-D0B535292CAC}" destId="{61A8AE5B-4856-5345-899E-6D30F307985F}" srcOrd="3" destOrd="0" presId="urn:microsoft.com/office/officeart/2005/8/layout/cycle2"/>
    <dgm:cxn modelId="{A039E40A-3010-2946-A540-37E32E400D55}" type="presParOf" srcId="{61A8AE5B-4856-5345-899E-6D30F307985F}" destId="{F2A12D89-5A21-8F41-87DC-67C6042E1786}" srcOrd="0" destOrd="0" presId="urn:microsoft.com/office/officeart/2005/8/layout/cycle2"/>
    <dgm:cxn modelId="{7CDEAB65-AA9F-FA41-B7FF-58B578EAEFFB}" type="presParOf" srcId="{EB42AFC2-9895-6647-A331-D0B535292CAC}" destId="{AF0FA95F-A174-524E-A920-6812D15596F0}" srcOrd="4" destOrd="0" presId="urn:microsoft.com/office/officeart/2005/8/layout/cycle2"/>
    <dgm:cxn modelId="{2BC29A90-CF74-B546-A6FA-404066393EC8}" type="presParOf" srcId="{EB42AFC2-9895-6647-A331-D0B535292CAC}" destId="{776C8C4E-4F19-F949-A1B3-E12CC52A5AF1}" srcOrd="5" destOrd="0" presId="urn:microsoft.com/office/officeart/2005/8/layout/cycle2"/>
    <dgm:cxn modelId="{E33D62F2-BCCD-CC41-BC08-3B11A25B6DF3}" type="presParOf" srcId="{776C8C4E-4F19-F949-A1B3-E12CC52A5AF1}" destId="{826B6159-9407-944E-986D-1194768AF9EA}" srcOrd="0" destOrd="0" presId="urn:microsoft.com/office/officeart/2005/8/layout/cycle2"/>
    <dgm:cxn modelId="{862549B6-18AB-AC4C-B2F7-82A923DB0A6E}" type="presParOf" srcId="{EB42AFC2-9895-6647-A331-D0B535292CAC}" destId="{FDFBEE6B-6467-024F-B09C-94300EFD70CD}" srcOrd="6" destOrd="0" presId="urn:microsoft.com/office/officeart/2005/8/layout/cycle2"/>
    <dgm:cxn modelId="{190DAB43-4118-AD48-9CD2-59AF5A5C54F8}" type="presParOf" srcId="{EB42AFC2-9895-6647-A331-D0B535292CAC}" destId="{285C099C-2134-BF4D-AE96-89C1F27B184C}" srcOrd="7" destOrd="0" presId="urn:microsoft.com/office/officeart/2005/8/layout/cycle2"/>
    <dgm:cxn modelId="{5133F6EE-8543-2246-B7B8-DC4850DAFFEC}" type="presParOf" srcId="{285C099C-2134-BF4D-AE96-89C1F27B184C}" destId="{162FB33F-ADB0-734B-B144-B503B7B95F62}" srcOrd="0" destOrd="0" presId="urn:microsoft.com/office/officeart/2005/8/layout/cycle2"/>
    <dgm:cxn modelId="{FADFAFAB-3E3F-9640-BE7C-E8EDB8D51A6A}" type="presParOf" srcId="{EB42AFC2-9895-6647-A331-D0B535292CAC}" destId="{DCD74192-C37A-114B-A027-69E808D37E90}" srcOrd="8" destOrd="0" presId="urn:microsoft.com/office/officeart/2005/8/layout/cycle2"/>
    <dgm:cxn modelId="{99D6B4C1-6738-7F4B-B3AA-7E314B1294AC}" type="presParOf" srcId="{EB42AFC2-9895-6647-A331-D0B535292CAC}" destId="{DEADCE4F-FDE6-8F4D-8041-65EFC9C13DAF}" srcOrd="9" destOrd="0" presId="urn:microsoft.com/office/officeart/2005/8/layout/cycle2"/>
    <dgm:cxn modelId="{5D6F30DA-2DDB-B142-AAB2-F501E814A565}" type="presParOf" srcId="{DEADCE4F-FDE6-8F4D-8041-65EFC9C13DAF}" destId="{E4C46BAB-EEED-E947-8719-6E415EBBFCA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0E7D-B108-5248-9AEB-1BFDAFE1EFB2}">
      <dsp:nvSpPr>
        <dsp:cNvPr id="0" name=""/>
        <dsp:cNvSpPr/>
      </dsp:nvSpPr>
      <dsp:spPr>
        <a:xfrm>
          <a:off x="2527977" y="1302"/>
          <a:ext cx="1372937" cy="137293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Accueil</a:t>
          </a:r>
        </a:p>
      </dsp:txBody>
      <dsp:txXfrm>
        <a:off x="2729039" y="202364"/>
        <a:ext cx="970813" cy="970813"/>
      </dsp:txXfrm>
    </dsp:sp>
    <dsp:sp modelId="{6C6BE793-2A55-E248-A84A-156A2717FB2D}">
      <dsp:nvSpPr>
        <dsp:cNvPr id="0" name=""/>
        <dsp:cNvSpPr/>
      </dsp:nvSpPr>
      <dsp:spPr>
        <a:xfrm rot="2176300">
          <a:off x="3852829" y="1055609"/>
          <a:ext cx="357226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3863212" y="1116581"/>
        <a:ext cx="250058" cy="278020"/>
      </dsp:txXfrm>
    </dsp:sp>
    <dsp:sp modelId="{0323DC56-E3AD-014D-8B6E-112B935144C0}">
      <dsp:nvSpPr>
        <dsp:cNvPr id="0" name=""/>
        <dsp:cNvSpPr/>
      </dsp:nvSpPr>
      <dsp:spPr>
        <a:xfrm>
          <a:off x="4161575" y="1225087"/>
          <a:ext cx="1441159" cy="137293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Candara" panose="020E0502030303020204" pitchFamily="34" charset="0"/>
            </a:rPr>
            <a:t>Le candidat se présente</a:t>
          </a:r>
        </a:p>
      </dsp:txBody>
      <dsp:txXfrm>
        <a:off x="4372628" y="1426149"/>
        <a:ext cx="1019053" cy="970813"/>
      </dsp:txXfrm>
    </dsp:sp>
    <dsp:sp modelId="{61A8AE5B-4856-5345-899E-6D30F307985F}">
      <dsp:nvSpPr>
        <dsp:cNvPr id="0" name=""/>
        <dsp:cNvSpPr/>
      </dsp:nvSpPr>
      <dsp:spPr>
        <a:xfrm rot="6262575">
          <a:off x="4466219" y="2645401"/>
          <a:ext cx="336912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4529304" y="2689120"/>
        <a:ext cx="235838" cy="278020"/>
      </dsp:txXfrm>
    </dsp:sp>
    <dsp:sp modelId="{AF0FA95F-A174-524E-A920-6812D15596F0}">
      <dsp:nvSpPr>
        <dsp:cNvPr id="0" name=""/>
        <dsp:cNvSpPr/>
      </dsp:nvSpPr>
      <dsp:spPr>
        <a:xfrm>
          <a:off x="3659322" y="3174748"/>
          <a:ext cx="1446211" cy="137293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Questions autour des compétences et motivation</a:t>
          </a:r>
        </a:p>
      </dsp:txBody>
      <dsp:txXfrm>
        <a:off x="3871115" y="3375810"/>
        <a:ext cx="1022625" cy="970813"/>
      </dsp:txXfrm>
    </dsp:sp>
    <dsp:sp modelId="{776C8C4E-4F19-F949-A1B3-E12CC52A5AF1}">
      <dsp:nvSpPr>
        <dsp:cNvPr id="0" name=""/>
        <dsp:cNvSpPr/>
      </dsp:nvSpPr>
      <dsp:spPr>
        <a:xfrm rot="10802068">
          <a:off x="3067493" y="3628868"/>
          <a:ext cx="418225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3192960" y="3721579"/>
        <a:ext cx="292758" cy="278020"/>
      </dsp:txXfrm>
    </dsp:sp>
    <dsp:sp modelId="{FDFBEE6B-6467-024F-B09C-94300EFD70CD}">
      <dsp:nvSpPr>
        <dsp:cNvPr id="0" name=""/>
        <dsp:cNvSpPr/>
      </dsp:nvSpPr>
      <dsp:spPr>
        <a:xfrm>
          <a:off x="1497279" y="3173425"/>
          <a:ext cx="1372937" cy="137293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Présentation de l’entreprise et du poste  </a:t>
          </a:r>
        </a:p>
      </dsp:txBody>
      <dsp:txXfrm>
        <a:off x="1698341" y="3374487"/>
        <a:ext cx="970813" cy="970813"/>
      </dsp:txXfrm>
    </dsp:sp>
    <dsp:sp modelId="{285C099C-2134-BF4D-AE96-89C1F27B184C}">
      <dsp:nvSpPr>
        <dsp:cNvPr id="0" name=""/>
        <dsp:cNvSpPr/>
      </dsp:nvSpPr>
      <dsp:spPr>
        <a:xfrm rot="15119969">
          <a:off x="1686002" y="2657801"/>
          <a:ext cx="364862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 rot="10800000">
        <a:off x="1757644" y="2802525"/>
        <a:ext cx="255403" cy="278020"/>
      </dsp:txXfrm>
    </dsp:sp>
    <dsp:sp modelId="{DCD74192-C37A-114B-A027-69E808D37E90}">
      <dsp:nvSpPr>
        <dsp:cNvPr id="0" name=""/>
        <dsp:cNvSpPr/>
      </dsp:nvSpPr>
      <dsp:spPr>
        <a:xfrm>
          <a:off x="860267" y="1212963"/>
          <a:ext cx="1372937" cy="137293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Candara" panose="020E0502030303020204" pitchFamily="34" charset="0"/>
            </a:rPr>
            <a:t>Conclusion</a:t>
          </a:r>
        </a:p>
      </dsp:txBody>
      <dsp:txXfrm>
        <a:off x="1061329" y="1414025"/>
        <a:ext cx="970813" cy="970813"/>
      </dsp:txXfrm>
    </dsp:sp>
    <dsp:sp modelId="{DEADCE4F-FDE6-8F4D-8041-65EFC9C13DAF}">
      <dsp:nvSpPr>
        <dsp:cNvPr id="0" name=""/>
        <dsp:cNvSpPr/>
      </dsp:nvSpPr>
      <dsp:spPr>
        <a:xfrm rot="19440002">
          <a:off x="2189793" y="1067988"/>
          <a:ext cx="364885" cy="463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2200246" y="1192832"/>
        <a:ext cx="255420" cy="278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7C64E-CFF3-472A-9EA8-3B9EDE6A38EC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8E45D-835C-4658-978F-01E3E6A7D6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7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Réservé pour les interventions à Bouguenais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C9FC9-D085-4D88-8902-37F2BC0DE40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95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049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27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2F7D5-A3BA-C962-DA70-3BBFEEAA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FA7922-A157-D3A5-EAC9-17FCC367D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020F5B-A820-A3B6-BB28-CBD9C417A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2D7BD-4E7F-8D84-0A3A-38D46557E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5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078F5-5C45-12A2-9FC6-54C40AFA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1DDD38-5B73-30F9-049A-0ECA590AD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BC11E4-863D-DB2A-2791-CCB06A82A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18D719-2CC5-4C2E-D117-3793371AD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04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8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 CSE remplace les instances DP, CE, CHSCT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85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 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047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307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789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3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latin typeface="Candara" panose="020E0502030303020204" pitchFamily="34" charset="0"/>
              </a:rPr>
              <a:t>1 feuille / jour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93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600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2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745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156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38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600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636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648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Formulaire vierge disponible pour un QCM fin de module : à construire en cohérence avec le contenu du module et les points clés de l’enseignement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541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Fin de formation : Récolement des attentes recensées en début de formation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1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Recensement sur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board</a:t>
            </a:r>
            <a:r>
              <a:rPr lang="fr-FR" dirty="0"/>
              <a:t> + photo pour exploitation fin de formation.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31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lien avec compétences CCP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31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C’est un outil de pilotage des RH et d’aide à la décision permettant de  :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Suivre les variables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Détecter des évolutions significatives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Anticiper des situations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Visualiser une série de données stratégiques (indicateurs)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Meilleure visibilité (forme graphique)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95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03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68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transparence (le candidat doit être  informé des méthodes et techniques d’aide au recrutement)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confidentialité (les résultats obtenus à l’issue de la procédure de recrutement doivent rester confidentiels)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Non </a:t>
            </a: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discrimination dans la sélection (Mentions interdites dans l’offre d’emploi : origine, sexe, mœurs, orientation sexuelle, âge, situation de famille, grossesse, opinions politiques, activités syndicales, convictions religieuses, apparence physique, handicap, lieu de résidence)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19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8E45D-835C-4658-978F-01E3E6A7D6D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43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6968B8-79B1-1547-F5BA-34A10AB61A9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99126" y="655784"/>
            <a:ext cx="6945745" cy="708961"/>
          </a:xfrm>
          <a:prstGeom prst="rect">
            <a:avLst/>
          </a:prstGeom>
        </p:spPr>
        <p:txBody>
          <a:bodyPr anchor="ctr"/>
          <a:lstStyle>
            <a:lvl1pPr algn="ctr">
              <a:defRPr lang="en-US" sz="6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EA88BA35-1E2F-506A-7E77-6E3716D51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5130" y="2058988"/>
            <a:ext cx="5773738" cy="9064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FR" sz="3000" b="0" i="0" u="none" strike="noStrike" kern="1200" cap="none" spc="0" baseline="0" dirty="0">
                <a:solidFill>
                  <a:schemeClr val="bg1"/>
                </a:solidFill>
                <a:uFillTx/>
                <a:latin typeface="Candara" panose="020E0502030303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04337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7F74B9E-B5C1-4FA3-D4A6-B1495DB2A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89" y="3232148"/>
            <a:ext cx="3466252" cy="3620361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DAB8EEF2-D0B4-CF85-3B2F-D843984E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76A6DC-BA18-25B3-FDF1-22F67F9DFD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E96C9B-FA80-7F2D-04D2-82DD69EB21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ndélabre&#10;&#10;Description générée automatiquement">
            <a:extLst>
              <a:ext uri="{FF2B5EF4-FFF2-40B4-BE49-F238E27FC236}">
                <a16:creationId xmlns:a16="http://schemas.microsoft.com/office/drawing/2014/main" id="{CE6AA08F-A881-C232-1D37-0FFAE4ABB5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992">
            <a:off x="4483120" y="2848260"/>
            <a:ext cx="3310353" cy="4142509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BC2C5665-77DB-DEAE-9978-8486D64B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86FAC4-5DA2-12E6-5E27-725B041B58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79D013-0D74-3E1E-58A0-F984CDDA3B8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2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88C7D-35EE-E305-8CE5-E0E7D63B43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70" y="2566555"/>
            <a:ext cx="2885807" cy="4354945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72A00657-6BD1-176D-DB6F-E64A4D60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C3D74-9464-89AC-31F8-4BF4A4DBE0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A21A0F-DF84-6DE3-D161-34A33359B11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38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63E93E9-14BA-069D-5B8C-3C257871C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48">
            <a:off x="3466562" y="3264423"/>
            <a:ext cx="5374326" cy="3542620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7FEEC0D8-D8CA-2114-EC6E-FE3198E69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F1A791-675D-F2BC-DDC7-B7755CAED81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EA0838-475E-2B86-0CE9-1BDF921218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025401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24DE401-D6F9-4038-7363-19FE8FA5E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12" y="2269901"/>
            <a:ext cx="6468973" cy="4520513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2CF9255A-0220-D5F9-4F59-5A52C2FB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917961-CA03-EBAB-84E9-7DB65EF9DC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B5C671-3CBF-F9E0-A737-83AA3F568CC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58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9C0448-05B0-DA6F-9C7E-E11956BBC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D326-74C2-4F41-82A3-0C317965B50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84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8">
            <a:extLst>
              <a:ext uri="{FF2B5EF4-FFF2-40B4-BE49-F238E27FC236}">
                <a16:creationId xmlns:a16="http://schemas.microsoft.com/office/drawing/2014/main" id="{1BDD9163-C8FC-6338-E5F0-CB5EA9C9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AB8E6A-29AF-C883-48D2-C0E5ABDDB75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68547F-4032-9631-F7E9-122AC780379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935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8">
            <a:extLst>
              <a:ext uri="{FF2B5EF4-FFF2-40B4-BE49-F238E27FC236}">
                <a16:creationId xmlns:a16="http://schemas.microsoft.com/office/drawing/2014/main" id="{F5268531-B379-F66F-2485-5E964108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31F7AC-5602-5575-37FC-C8FEB41DB2E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FCF665-1D36-B55C-3221-51841F670D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558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60CCD84D-43B0-4125-76C9-34846CD8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5138598" y="1294510"/>
            <a:ext cx="2605518" cy="55519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space réservé du numéro de diapositive 28">
            <a:extLst>
              <a:ext uri="{FF2B5EF4-FFF2-40B4-BE49-F238E27FC236}">
                <a16:creationId xmlns:a16="http://schemas.microsoft.com/office/drawing/2014/main" id="{9E7C733B-981A-CB47-9BDA-C03C08BC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84D83-6C75-C9ED-A0CF-D0856AFD92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714F8C-0CDB-3313-7375-D71ADD6BB60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5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664B07D-FB22-D70D-C3E3-56B51E71F2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84" y="1181390"/>
            <a:ext cx="2666224" cy="5681300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16BAE193-80BD-3327-CF41-E596C2D5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1C9329-66BD-A364-0CDD-64C25EDD64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3D9849-7E2E-92F4-F25E-ED6DEAD833E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C66498-2CB9-00C7-EBC8-DA60E605EF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85" y="1488745"/>
            <a:ext cx="3112115" cy="5187427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070324CF-B553-B445-2B45-B3669A50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D02426-C679-88F0-1150-4D63F672CE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DD8527-80CD-7A3B-9D70-0E24D5632C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0812175-8A49-C184-02A0-A9E4467162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1842">
            <a:off x="4015410" y="3179700"/>
            <a:ext cx="4823790" cy="3398895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ADB6F5E6-C367-6BD6-EEDE-88BF4C27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4FF699-520A-4ACB-AAB6-03E365F1116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87C1F-6E4B-248A-4497-D16D183D4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683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4195E2F-12EE-638D-648D-AE8F4C1B20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37" y="3223490"/>
            <a:ext cx="3995251" cy="3634509"/>
          </a:xfrm>
          <a:prstGeom prst="rect">
            <a:avLst/>
          </a:prstGeom>
        </p:spPr>
      </p:pic>
      <p:sp>
        <p:nvSpPr>
          <p:cNvPr id="8" name="Espace réservé du numéro de diapositive 28">
            <a:extLst>
              <a:ext uri="{FF2B5EF4-FFF2-40B4-BE49-F238E27FC236}">
                <a16:creationId xmlns:a16="http://schemas.microsoft.com/office/drawing/2014/main" id="{2436D9D5-FDA1-CF5D-482F-335E3451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D7E27B-9755-F963-C408-9D87C77992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346D00-73C6-9013-98FE-1889B5C3572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6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157CCF7-6AAC-3D05-1061-23B8BEC998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27" y="1073864"/>
            <a:ext cx="2501598" cy="5786582"/>
          </a:xfrm>
          <a:prstGeom prst="rect">
            <a:avLst/>
          </a:prstGeom>
        </p:spPr>
      </p:pic>
      <p:sp>
        <p:nvSpPr>
          <p:cNvPr id="7" name="Espace réservé du numéro de diapositive 28">
            <a:extLst>
              <a:ext uri="{FF2B5EF4-FFF2-40B4-BE49-F238E27FC236}">
                <a16:creationId xmlns:a16="http://schemas.microsoft.com/office/drawing/2014/main" id="{DD20BC09-6023-C94B-9A17-8DBAF5A0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873"/>
            <a:ext cx="457200" cy="44132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Candara" panose="020E0502030303020204" pitchFamily="34" charset="0"/>
                <a:ea typeface="Cambria Math" panose="02040503050406030204" pitchFamily="18" charset="0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ED09CE-7533-0372-B5DC-9A0E34625D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855" y="1521011"/>
            <a:ext cx="8086290" cy="4654177"/>
          </a:xfrm>
          <a:prstGeom prst="rect">
            <a:avLst/>
          </a:prstGeom>
        </p:spPr>
        <p:txBody>
          <a:bodyPr/>
          <a:lstStyle>
            <a:lvl1pPr marL="457200" indent="-457200">
              <a:defRPr sz="2500">
                <a:solidFill>
                  <a:srgbClr val="D65037"/>
                </a:solidFill>
                <a:latin typeface="Candara" pitchFamily="34"/>
              </a:defRPr>
            </a:lvl1pPr>
            <a:lvl2pPr>
              <a:defRPr sz="2100">
                <a:solidFill>
                  <a:srgbClr val="669899"/>
                </a:solidFill>
                <a:latin typeface="Candara" pitchFamily="34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1900">
                <a:latin typeface="Candara" pitchFamily="34"/>
              </a:defRPr>
            </a:lvl3pPr>
            <a:lvl4pPr marL="1657350" indent="-285750">
              <a:buSzPct val="90000"/>
              <a:buFont typeface="Arial" panose="020B0604020202020204" pitchFamily="34" charset="0"/>
              <a:buChar char="•"/>
              <a:defRPr sz="1700">
                <a:solidFill>
                  <a:srgbClr val="669899"/>
                </a:solidFill>
                <a:latin typeface="Candara" pitchFamily="34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71A96A-5B78-3407-097C-5D147108A5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0500" y="123826"/>
            <a:ext cx="6945745" cy="45258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rgbClr val="FFFFFF"/>
                </a:solidFill>
                <a:latin typeface="Candara" pitchFamily="34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D56B6-0331-3DBE-28A2-1F47984B9F0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109527" y="6356351"/>
            <a:ext cx="40582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chemeClr val="bg1"/>
                </a:solidFill>
                <a:uFillTx/>
                <a:latin typeface="Candara" panose="020E0502030303020204" pitchFamily="34" charset="0"/>
              </a:defRPr>
            </a:lvl1pPr>
          </a:lstStyle>
          <a:p>
            <a:fld id="{5102D326-74C2-4F41-82A3-0C317965B5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51" r:id="rId4"/>
    <p:sldLayoutId id="2147483653" r:id="rId5"/>
    <p:sldLayoutId id="2147483662" r:id="rId6"/>
    <p:sldLayoutId id="2147483656" r:id="rId7"/>
    <p:sldLayoutId id="2147483663" r:id="rId8"/>
    <p:sldLayoutId id="2147483657" r:id="rId9"/>
    <p:sldLayoutId id="2147483664" r:id="rId10"/>
    <p:sldLayoutId id="2147483658" r:id="rId11"/>
    <p:sldLayoutId id="2147483661" r:id="rId12"/>
    <p:sldLayoutId id="2147483654" r:id="rId13"/>
    <p:sldLayoutId id="2147483669" r:id="rId14"/>
    <p:sldLayoutId id="2147483670" r:id="rId15"/>
  </p:sldLayoutIdLst>
  <p:hf hdr="0" ftr="0" dt="0"/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pifrance-creation.fr/encyclopedie/gerer-piloter-lentreprise/recruter-gerer-salaries/delegation-pouvoi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tiff"/><Relationship Id="rId5" Type="http://schemas.openxmlformats.org/officeDocument/2006/relationships/image" Target="../media/image18.tiff"/><Relationship Id="rId10" Type="http://schemas.openxmlformats.org/officeDocument/2006/relationships/image" Target="../media/image22.tiff"/><Relationship Id="rId4" Type="http://schemas.openxmlformats.org/officeDocument/2006/relationships/image" Target="../media/image17.tiff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0E366-DDFC-BECA-57B8-F5BDFE39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9" y="1254776"/>
            <a:ext cx="6361042" cy="708961"/>
          </a:xfrm>
        </p:spPr>
        <p:txBody>
          <a:bodyPr/>
          <a:lstStyle/>
          <a:p>
            <a:r>
              <a:rPr lang="fr-FR" sz="3600" dirty="0"/>
              <a:t>Gérer concrètement les ressources humaines</a:t>
            </a:r>
          </a:p>
        </p:txBody>
      </p:sp>
    </p:spTree>
    <p:extLst>
      <p:ext uri="{BB962C8B-B14F-4D97-AF65-F5344CB8AC3E}">
        <p14:creationId xmlns:p14="http://schemas.microsoft.com/office/powerpoint/2010/main" val="343365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1063487" y="2113376"/>
            <a:ext cx="6253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pénale / Responsabilité Civile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Notion de délégation</a:t>
            </a:r>
          </a:p>
        </p:txBody>
      </p:sp>
    </p:spTree>
    <p:extLst>
      <p:ext uri="{BB962C8B-B14F-4D97-AF65-F5344CB8AC3E}">
        <p14:creationId xmlns:p14="http://schemas.microsoft.com/office/powerpoint/2010/main" val="414182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1061001" y="1581238"/>
            <a:ext cx="66790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pénale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Civile 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r>
              <a:rPr lang="fr-FR" sz="1800" kern="0" dirty="0">
                <a:solidFill>
                  <a:srgbClr val="071A39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La responsabilité pénale sert à réprimer. </a:t>
            </a:r>
          </a:p>
          <a:p>
            <a:endParaRPr lang="fr-FR" kern="0" dirty="0">
              <a:solidFill>
                <a:srgbClr val="071A39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r>
              <a:rPr lang="fr-FR" sz="1800" kern="0" dirty="0">
                <a:solidFill>
                  <a:srgbClr val="071A39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La responsabilité civile permet, elle, de réparer un préjudice. </a:t>
            </a:r>
          </a:p>
          <a:p>
            <a:endParaRPr lang="fr-FR" kern="0" dirty="0">
              <a:solidFill>
                <a:srgbClr val="071A39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r>
              <a:rPr lang="fr-FR" sz="1800" kern="0" dirty="0">
                <a:solidFill>
                  <a:srgbClr val="071A39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Une même infraction peut entraîner à la fois la responsabilité pénale et civile du dirigeant.</a:t>
            </a:r>
          </a:p>
          <a:p>
            <a:endParaRPr lang="fr-FR" kern="0" dirty="0">
              <a:solidFill>
                <a:srgbClr val="071A39"/>
              </a:solidFill>
              <a:latin typeface="Candara" panose="020E0502030303020204" pitchFamily="34" charset="0"/>
            </a:endParaRPr>
          </a:p>
          <a:p>
            <a:r>
              <a:rPr lang="fr-FR" kern="0" dirty="0">
                <a:solidFill>
                  <a:srgbClr val="071A39"/>
                </a:solidFill>
                <a:latin typeface="Candara" panose="020E0502030303020204" pitchFamily="34" charset="0"/>
              </a:rPr>
              <a:t>En devenant Chef d’entreprise le créateur engage sa responsabilité sur ces 2 niveaux.</a:t>
            </a:r>
            <a:endParaRPr lang="fr-F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65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556591" y="1581238"/>
            <a:ext cx="7702826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Délégation et responsabilité pénale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dirigeant peut s'exonérer de cette responsabilité dans les cas suivants :</a:t>
            </a:r>
            <a:endParaRPr lang="fr-FR" sz="1800" kern="100" dirty="0"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s'il prouve qu'il n'était pas en mesure d'influencer le comportement de l'auteur de .</a:t>
            </a:r>
            <a:endParaRPr lang="fr-FR" sz="1800" kern="100" dirty="0">
              <a:solidFill>
                <a:srgbClr val="071A39"/>
              </a:solidFill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Ex. : accident causé par un chauffeur alors que l'entreprise ne lui avait imposé aucun délai impératif de livraison, que le temps réglementaire de conduite n'avait pas été dépassé.</a:t>
            </a:r>
            <a:endParaRPr lang="fr-FR" sz="1800" kern="100" dirty="0"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8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déléguant ses pouvoirs à une personne (ex. : salarié), pourvue de la compétence, de l'autorité et des moyens nécessaires pour faire respecter la réglementation. </a:t>
            </a:r>
            <a:r>
              <a:rPr lang="fr-FR" sz="1800" b="1" u="sng" kern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Cette délégation</a:t>
            </a:r>
            <a:r>
              <a:rPr lang="fr-FR" sz="18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 doit pas être ambiguë.</a:t>
            </a:r>
            <a:endParaRPr lang="fr-FR" sz="1800" kern="100" dirty="0">
              <a:solidFill>
                <a:srgbClr val="071A39"/>
              </a:solidFill>
              <a:effectLst/>
              <a:highlight>
                <a:srgbClr val="FFFFFF"/>
              </a:highlight>
              <a:latin typeface="Candara" panose="020E0502030303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48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Délégation de pouvoir et responsabilités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556591" y="1581238"/>
            <a:ext cx="7702826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Responsabilité civile </a:t>
            </a:r>
            <a:r>
              <a:rPr lang="fr-FR" sz="2400">
                <a:latin typeface="Candara" panose="020E0502030303020204" pitchFamily="34" charset="0"/>
              </a:rPr>
              <a:t>et Délégation</a:t>
            </a:r>
            <a:endParaRPr lang="fr-FR" sz="2400" dirty="0">
              <a:latin typeface="Candara" panose="020E0502030303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responsabilité civile du dirigeant sera engagée s'il est prouvé qu'il a commis une faute, source pour l'entreprise ou les tiers, d'un préjudice réparable.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b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plusieurs dirigeants ont participé à l'infraction, leur responsabilité solidaire sera engagée. Le tribunal déterminera la part contributive de chacun dans la réparation du dommage.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endParaRPr lang="fr-FR" sz="1400" kern="0" dirty="0">
              <a:solidFill>
                <a:srgbClr val="071A39"/>
              </a:solidFill>
              <a:highlight>
                <a:srgbClr val="FFFFFF"/>
              </a:highlight>
              <a:latin typeface="IBM Plex Sans" panose="020B050305020300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Quelles infractions ?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fr-FR" sz="1400" kern="0" dirty="0">
                <a:solidFill>
                  <a:srgbClr val="071A39"/>
                </a:solidFill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dispositions législatives ou réglementaires, v</a:t>
            </a:r>
            <a:r>
              <a:rPr lang="fr-FR" sz="1400" kern="0" dirty="0">
                <a:solidFill>
                  <a:srgbClr val="071A39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iolation des statuts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kern="0" dirty="0">
                <a:solidFill>
                  <a:srgbClr val="071A39"/>
                </a:solidFill>
                <a:highlight>
                  <a:srgbClr val="FFFFFF"/>
                </a:highlight>
                <a:latin typeface="IBM Plex Sans" panose="020B050305020300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fautes de gestion, obligations sociales, fiscales, …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fr-FR" sz="14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Contrairement à la responsabilité pénale, </a:t>
            </a:r>
            <a:r>
              <a:rPr lang="fr-FR" sz="1400" b="1" i="0" dirty="0">
                <a:solidFill>
                  <a:srgbClr val="040C28"/>
                </a:solidFill>
                <a:effectLst/>
                <a:latin typeface="Google Sans"/>
              </a:rPr>
              <a:t>la responsabilité civile ne se transmet pas par le jeu de la délégation de pouvoirs</a:t>
            </a:r>
            <a:r>
              <a:rPr lang="fr-FR" sz="14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 L'entreprise reste responsable. Elle répond des faits commis par ses salariés dans l'exercice de leurs fonctions, même si ce salarié est pénalement responsable (Code civil, art. 1384 al.</a:t>
            </a:r>
            <a:endParaRPr lang="fr-FR" sz="14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fr-F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2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4DE32B-4CE1-970D-FE51-0FB67B2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194F3A63-D867-0433-54B9-4AE60037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– Le cadre juridique pour manager 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0582ED-7DFC-4001-C934-97112B409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5" t="2880" r="3474" b="2726"/>
          <a:stretch/>
        </p:blipFill>
        <p:spPr>
          <a:xfrm>
            <a:off x="1378227" y="1895061"/>
            <a:ext cx="6520070" cy="36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id="{3C66AFA3-8A7A-58B5-95EB-D44818F19D9D}"/>
              </a:ext>
            </a:extLst>
          </p:cNvPr>
          <p:cNvSpPr txBox="1">
            <a:spLocks/>
          </p:cNvSpPr>
          <p:nvPr/>
        </p:nvSpPr>
        <p:spPr>
          <a:xfrm>
            <a:off x="189090" y="1679477"/>
            <a:ext cx="8523661" cy="44132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 tableau de bord RH, principaux indicateurs :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endParaRPr lang="fr-FR" sz="2400" dirty="0">
              <a:solidFill>
                <a:sysClr val="windowText" lastClr="0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9EA186-2AED-D5CA-4F4B-16B9865A0B8D}"/>
              </a:ext>
            </a:extLst>
          </p:cNvPr>
          <p:cNvSpPr txBox="1"/>
          <p:nvPr/>
        </p:nvSpPr>
        <p:spPr>
          <a:xfrm>
            <a:off x="2282687" y="2526527"/>
            <a:ext cx="4578626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Masse salariale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Recrutement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Absentéisme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Formation</a:t>
            </a:r>
          </a:p>
          <a:p>
            <a:pPr marL="8890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Turn-over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CF22EC6A-EA0C-5208-473A-62CB41AA1933}"/>
              </a:ext>
            </a:extLst>
          </p:cNvPr>
          <p:cNvSpPr txBox="1">
            <a:spLocks/>
          </p:cNvSpPr>
          <p:nvPr/>
        </p:nvSpPr>
        <p:spPr>
          <a:xfrm>
            <a:off x="328790" y="111126"/>
            <a:ext cx="6945745" cy="4525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15650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15FDE0-4909-5291-2D37-0D8189D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40408CA7-2109-8018-A95B-0B7AECDBCD74}"/>
              </a:ext>
            </a:extLst>
          </p:cNvPr>
          <p:cNvPicPr/>
          <p:nvPr/>
        </p:nvPicPr>
        <p:blipFill rotWithShape="1">
          <a:blip r:embed="rId2" cstate="print"/>
          <a:srcRect l="10054" t="21746" r="7249" b="13403"/>
          <a:stretch/>
        </p:blipFill>
        <p:spPr>
          <a:xfrm>
            <a:off x="107504" y="1819788"/>
            <a:ext cx="8856984" cy="4184731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CC54E85B-6167-6B95-57C1-C68336ED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235680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E630ACBA-7529-AA13-BCE1-6BCD399F4748}"/>
              </a:ext>
            </a:extLst>
          </p:cNvPr>
          <p:cNvPicPr/>
          <p:nvPr/>
        </p:nvPicPr>
        <p:blipFill rotWithShape="1">
          <a:blip r:embed="rId2" cstate="print"/>
          <a:srcRect l="10035" t="22671" r="6370" b="13126"/>
          <a:stretch/>
        </p:blipFill>
        <p:spPr>
          <a:xfrm>
            <a:off x="177800" y="1803400"/>
            <a:ext cx="8788400" cy="4231920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CB3BE63E-0449-13E9-AA3F-88A9D2EB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007553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00BC94-C0E7-18D7-1A54-498BDEA2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E507073C-F0E7-3F8F-F8F5-AF0D533AD12A}"/>
              </a:ext>
            </a:extLst>
          </p:cNvPr>
          <p:cNvPicPr/>
          <p:nvPr/>
        </p:nvPicPr>
        <p:blipFill rotWithShape="1">
          <a:blip r:embed="rId2" cstate="print"/>
          <a:srcRect l="10429" t="22716" r="6873" b="13411"/>
          <a:stretch/>
        </p:blipFill>
        <p:spPr>
          <a:xfrm>
            <a:off x="179512" y="1713376"/>
            <a:ext cx="8784976" cy="424847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D4FC7A66-2734-5651-E04F-1E76B90E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209739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00096-0BCE-7D66-6761-B6AAC638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CC838C6F-223C-F916-D262-D6E2248ABF6F}"/>
              </a:ext>
            </a:extLst>
          </p:cNvPr>
          <p:cNvPicPr/>
          <p:nvPr/>
        </p:nvPicPr>
        <p:blipFill rotWithShape="1">
          <a:blip r:embed="rId2" cstate="print"/>
          <a:srcRect l="10846" t="22050" r="7176" b="14682"/>
          <a:stretch/>
        </p:blipFill>
        <p:spPr>
          <a:xfrm>
            <a:off x="179512" y="1624331"/>
            <a:ext cx="8784976" cy="4395823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8CF0B8F1-2E17-4642-17EB-DF14FBA0B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50191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90641-8EDF-5E48-8121-2A09F9DD1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0" y="283812"/>
            <a:ext cx="6222110" cy="822546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Conditions d’accueil à Bouguenais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627268-C376-3145-BDCF-D64187F05E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3" y="4033263"/>
            <a:ext cx="1473118" cy="14798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B30B44-7F0F-D246-81DB-5F62CFD59D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39" y="1607299"/>
            <a:ext cx="1430778" cy="12396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75B262-7464-3D45-B7CD-9875BF25FFC5}"/>
              </a:ext>
            </a:extLst>
          </p:cNvPr>
          <p:cNvSpPr txBox="1"/>
          <p:nvPr/>
        </p:nvSpPr>
        <p:spPr>
          <a:xfrm>
            <a:off x="6153008" y="2877477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Risque de heurt </a:t>
            </a:r>
          </a:p>
          <a:p>
            <a:pPr algn="ctr"/>
            <a:r>
              <a:rPr lang="fr-FR" sz="1200" dirty="0"/>
              <a:t>contre partie fixe (escalier)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729B99-3224-A346-B96E-806040C225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17" y="1431784"/>
            <a:ext cx="1645647" cy="17862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4C02D3-CD51-264D-89BC-F8125AEE00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93" y="2716652"/>
            <a:ext cx="529389" cy="5102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1B66A1E-04DA-4640-BF83-E6C195A1ED75}"/>
              </a:ext>
            </a:extLst>
          </p:cNvPr>
          <p:cNvSpPr txBox="1"/>
          <p:nvPr/>
        </p:nvSpPr>
        <p:spPr>
          <a:xfrm>
            <a:off x="660550" y="5494005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Mode silencieux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E37FF4F-FED9-304F-8E34-DC08E2322D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21" y="4111722"/>
            <a:ext cx="1272473" cy="127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404651-DB5C-884D-9283-E725F87689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DF8ED"/>
              </a:clrFrom>
              <a:clrTo>
                <a:srgbClr val="FDF8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792" y="3881854"/>
            <a:ext cx="1587188" cy="16301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BE3B99C-DA51-2F46-A5F6-05662D4917FB}"/>
              </a:ext>
            </a:extLst>
          </p:cNvPr>
          <p:cNvSpPr txBox="1"/>
          <p:nvPr/>
        </p:nvSpPr>
        <p:spPr>
          <a:xfrm>
            <a:off x="4568952" y="5540171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Espace pause à disposition</a:t>
            </a:r>
          </a:p>
          <a:p>
            <a:pPr algn="ctr"/>
            <a:r>
              <a:rPr lang="fr-FR" sz="1200" dirty="0"/>
              <a:t>Faites comme chez vous 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4FE793E-1F8B-BB4A-9CB7-DC228A416E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963" y="4371974"/>
            <a:ext cx="914790" cy="91816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5C16F95-733E-6541-AB45-61C72E00A9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339" y="1986440"/>
            <a:ext cx="1645647" cy="4898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78E1193-5A75-0444-AFA1-B54BECA1EAEB}"/>
              </a:ext>
            </a:extLst>
          </p:cNvPr>
          <p:cNvSpPr txBox="1"/>
          <p:nvPr/>
        </p:nvSpPr>
        <p:spPr>
          <a:xfrm>
            <a:off x="3615860" y="2625792"/>
            <a:ext cx="13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Entre les 2 salles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858A45-EF09-D846-8C36-8B37AE1C34C8}"/>
              </a:ext>
            </a:extLst>
          </p:cNvPr>
          <p:cNvSpPr txBox="1"/>
          <p:nvPr/>
        </p:nvSpPr>
        <p:spPr>
          <a:xfrm>
            <a:off x="1011657" y="3290083"/>
            <a:ext cx="129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Risque chute dans l’escalier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BB6722-FC4B-3146-AF7F-63D4861B66EC}"/>
              </a:ext>
            </a:extLst>
          </p:cNvPr>
          <p:cNvSpPr txBox="1"/>
          <p:nvPr/>
        </p:nvSpPr>
        <p:spPr>
          <a:xfrm>
            <a:off x="2708363" y="5540171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ReleveRevisReunis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38365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 dirty="0"/>
          </a:p>
        </p:txBody>
      </p:sp>
      <p:pic>
        <p:nvPicPr>
          <p:cNvPr id="18" name="object 2">
            <a:extLst>
              <a:ext uri="{FF2B5EF4-FFF2-40B4-BE49-F238E27FC236}">
                <a16:creationId xmlns:a16="http://schemas.microsoft.com/office/drawing/2014/main" id="{0C592E1A-3301-49CE-FB67-061B0D46CA73}"/>
              </a:ext>
            </a:extLst>
          </p:cNvPr>
          <p:cNvPicPr/>
          <p:nvPr/>
        </p:nvPicPr>
        <p:blipFill rotWithShape="1">
          <a:blip r:embed="rId2" cstate="print"/>
          <a:srcRect l="11149" t="23647" r="7234" b="14714"/>
          <a:stretch/>
        </p:blipFill>
        <p:spPr>
          <a:xfrm>
            <a:off x="270140" y="1647760"/>
            <a:ext cx="8566012" cy="4395822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4B5BF66F-C131-66E8-DBBA-C3EBD302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1 – – Le cadre juridique pour manager</a:t>
            </a:r>
            <a:br>
              <a:rPr lang="fr-FR" dirty="0"/>
            </a:br>
            <a:r>
              <a:rPr lang="fr-FR" sz="2400" b="0" dirty="0"/>
              <a:t>Indicateurs sociaux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82430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2- Recruter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A52EE5-8A6B-9485-CA44-B97B4CB43D22}"/>
              </a:ext>
            </a:extLst>
          </p:cNvPr>
          <p:cNvSpPr txBox="1"/>
          <p:nvPr/>
        </p:nvSpPr>
        <p:spPr>
          <a:xfrm>
            <a:off x="1683026" y="2323911"/>
            <a:ext cx="3637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Process de recrutement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Marque employeur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Attirer les talents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Animer les réseaux</a:t>
            </a:r>
          </a:p>
        </p:txBody>
      </p:sp>
    </p:spTree>
    <p:extLst>
      <p:ext uri="{BB962C8B-B14F-4D97-AF65-F5344CB8AC3E}">
        <p14:creationId xmlns:p14="http://schemas.microsoft.com/office/powerpoint/2010/main" val="423575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2B43B9-2C5C-B9E5-E323-565944024B14}"/>
              </a:ext>
            </a:extLst>
          </p:cNvPr>
          <p:cNvSpPr txBox="1">
            <a:spLocks/>
          </p:cNvSpPr>
          <p:nvPr/>
        </p:nvSpPr>
        <p:spPr>
          <a:xfrm>
            <a:off x="876966" y="2691440"/>
            <a:ext cx="7390068" cy="174823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Répondre aux besoins de main-d’œuvre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Réussir l’intégration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Limiter les coûts directs, indirects, cachés…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998944-3813-309A-8D39-EBE8B42CFB6B}"/>
              </a:ext>
            </a:extLst>
          </p:cNvPr>
          <p:cNvSpPr txBox="1"/>
          <p:nvPr/>
        </p:nvSpPr>
        <p:spPr>
          <a:xfrm>
            <a:off x="399888" y="1677263"/>
            <a:ext cx="7697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enjeux pour l’entreprise </a:t>
            </a:r>
            <a:endParaRPr lang="fr-FR" sz="2400" b="1" dirty="0"/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41F72CCD-0C4F-8648-F2CF-FEABE0E0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37078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 processus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257625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A6D54C-E8FB-72F6-E25C-FDADA542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2B43B9-2C5C-B9E5-E323-565944024B14}"/>
              </a:ext>
            </a:extLst>
          </p:cNvPr>
          <p:cNvSpPr txBox="1">
            <a:spLocks/>
          </p:cNvSpPr>
          <p:nvPr/>
        </p:nvSpPr>
        <p:spPr>
          <a:xfrm>
            <a:off x="642901" y="2651489"/>
            <a:ext cx="7858197" cy="1801241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Publication de l’offre d’emploi en français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transparence 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Principe de confidentialité </a:t>
            </a:r>
            <a:endParaRPr lang="fr-FR" dirty="0"/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lang="fr-FR" dirty="0"/>
              <a:t>Absence de </a:t>
            </a:r>
            <a:r>
              <a:rPr kumimoji="0" lang="fr-FR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discrimination dans la sélection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998944-3813-309A-8D39-EBE8B42CFB6B}"/>
              </a:ext>
            </a:extLst>
          </p:cNvPr>
          <p:cNvSpPr txBox="1"/>
          <p:nvPr/>
        </p:nvSpPr>
        <p:spPr>
          <a:xfrm>
            <a:off x="399888" y="1677263"/>
            <a:ext cx="76971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obligations légales</a:t>
            </a:r>
            <a:endParaRPr lang="fr-FR" sz="2200" b="1" dirty="0"/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9F252ABA-D692-FC32-2022-FD30153D8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37078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 processus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233021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4DE32B-4CE1-970D-FE51-0FB67B2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3CFDC9A-1596-B6F4-5FC6-59641A2EF7A3}"/>
              </a:ext>
            </a:extLst>
          </p:cNvPr>
          <p:cNvSpPr txBox="1">
            <a:spLocks/>
          </p:cNvSpPr>
          <p:nvPr/>
        </p:nvSpPr>
        <p:spPr>
          <a:xfrm>
            <a:off x="399888" y="1967050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Définition du besoin</a:t>
            </a:r>
          </a:p>
          <a:p>
            <a:pPr marL="1427163" marR="0" lvl="1" indent="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		Utilisation d’une fiche de poste / fiche de besoin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Sourcing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1797050" lvl="2" indent="0" defTabSz="801688">
              <a:buClr>
                <a:srgbClr val="CC3300"/>
              </a:buClr>
              <a:buNone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	</a:t>
            </a:r>
            <a:r>
              <a:rPr lang="fr-FR" sz="1800" i="1" dirty="0">
                <a:solidFill>
                  <a:sysClr val="windowText" lastClr="000000"/>
                </a:solidFill>
              </a:rPr>
              <a:t>Interne / externe, Cooptation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Sélection</a:t>
            </a:r>
          </a:p>
          <a:p>
            <a:pPr marL="1797050" lvl="2" indent="0" defTabSz="801688">
              <a:buClr>
                <a:srgbClr val="CC3300"/>
              </a:buClr>
              <a:buNone/>
              <a:defRPr/>
            </a:pPr>
            <a:r>
              <a:rPr lang="fr-FR" sz="1800" i="1" dirty="0">
                <a:solidFill>
                  <a:sysClr val="windowText" lastClr="000000"/>
                </a:solidFill>
              </a:rPr>
              <a:t>	Déroulé type d’un entretien : accueil / présentation candidat / 	présentation du poste / conclusion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. 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Décision</a:t>
            </a:r>
          </a:p>
          <a:p>
            <a:pPr marL="1770063" marR="0" lvl="1" indent="-342900" algn="l" defTabSz="80168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intégration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71AF07-B93F-3D55-E55B-056137A19458}"/>
              </a:ext>
            </a:extLst>
          </p:cNvPr>
          <p:cNvSpPr txBox="1"/>
          <p:nvPr/>
        </p:nvSpPr>
        <p:spPr>
          <a:xfrm>
            <a:off x="505905" y="1525725"/>
            <a:ext cx="73327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Du besoin à l’intégration</a:t>
            </a:r>
            <a:endParaRPr lang="fr-FR" sz="2200" b="1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92EEF12E-ADE7-4555-D5E4-BEB68C41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</a:t>
            </a:r>
            <a:r>
              <a:rPr lang="fr-FR" b="0" dirty="0"/>
              <a:t> </a:t>
            </a:r>
            <a:r>
              <a:rPr lang="fr-FR" sz="2400" b="0" dirty="0"/>
              <a:t>processus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08074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15FDE0-4909-5291-2D37-0D8189D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7E763E-4C02-4782-751E-CD6D5E5E3AAC}"/>
              </a:ext>
            </a:extLst>
          </p:cNvPr>
          <p:cNvSpPr txBox="1"/>
          <p:nvPr/>
        </p:nvSpPr>
        <p:spPr>
          <a:xfrm>
            <a:off x="190500" y="1408075"/>
            <a:ext cx="47121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latin typeface="Candara" panose="020E0502030303020204" pitchFamily="34" charset="0"/>
                <a:ea typeface="Roboto" panose="02000000000000000000" pitchFamily="2" charset="0"/>
              </a:rPr>
              <a:t>L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’entretien de recrutement, 5 étapes :</a:t>
            </a:r>
            <a:endParaRPr lang="fr-FR" sz="2200" b="1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C315162-F192-DB7D-58CE-2EA9AF215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301338"/>
              </p:ext>
            </p:extLst>
          </p:nvPr>
        </p:nvGraphicFramePr>
        <p:xfrm>
          <a:off x="2653446" y="1623518"/>
          <a:ext cx="5957154" cy="454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re 3">
            <a:extLst>
              <a:ext uri="{FF2B5EF4-FFF2-40B4-BE49-F238E27FC236}">
                <a16:creationId xmlns:a16="http://schemas.microsoft.com/office/drawing/2014/main" id="{E29409AD-BEC8-2533-84F6-ED0868E7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Le</a:t>
            </a:r>
            <a:r>
              <a:rPr lang="fr-FR" dirty="0"/>
              <a:t> </a:t>
            </a:r>
            <a:r>
              <a:rPr lang="fr-FR" sz="2400" b="0" dirty="0"/>
              <a:t>processus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2318900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Attirer les talents</a:t>
            </a:r>
            <a:endParaRPr lang="fr-FR" b="0" dirty="0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7CF34530-2166-7213-DD04-753B2EB56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56" y="1767351"/>
            <a:ext cx="7117194" cy="123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ts val="3300"/>
              </a:lnSpc>
            </a:pPr>
            <a:r>
              <a:rPr lang="fr-FR" altLang="fr-FR" sz="2000" dirty="0">
                <a:latin typeface="Candara" panose="020E0502030303020204" pitchFamily="34" charset="0"/>
              </a:rPr>
              <a:t>La </a:t>
            </a:r>
            <a:r>
              <a:rPr lang="fr-FR" altLang="fr-FR" sz="2000" b="1" dirty="0">
                <a:latin typeface="Candara" panose="020E0502030303020204" pitchFamily="34" charset="0"/>
              </a:rPr>
              <a:t>modification du "rapport de force" </a:t>
            </a:r>
            <a:r>
              <a:rPr lang="fr-FR" altLang="fr-FR" sz="2000" dirty="0">
                <a:latin typeface="Candara" panose="020E0502030303020204" pitchFamily="34" charset="0"/>
              </a:rPr>
              <a:t>: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andara" panose="020E0502030303020204" pitchFamily="34" charset="0"/>
              </a:rPr>
              <a:t>Beaucoup d’offres d’emplois et "peu de candidats"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andara" panose="020E0502030303020204" pitchFamily="34" charset="0"/>
              </a:rPr>
              <a:t>Attentes croissantes des candidats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2F22D9-123C-B634-7EC1-B71E65137971}"/>
              </a:ext>
            </a:extLst>
          </p:cNvPr>
          <p:cNvSpPr/>
          <p:nvPr/>
        </p:nvSpPr>
        <p:spPr>
          <a:xfrm>
            <a:off x="826656" y="3325892"/>
            <a:ext cx="69457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300"/>
              </a:lnSpc>
            </a:pPr>
            <a:r>
              <a:rPr lang="fr-FR" altLang="fr-FR" sz="2000" b="1" dirty="0">
                <a:latin typeface="Candara" panose="020E0502030303020204" pitchFamily="34" charset="0"/>
              </a:rPr>
              <a:t>La qualité de l’emploi </a:t>
            </a:r>
            <a:r>
              <a:rPr lang="fr-FR" altLang="fr-FR" sz="2000" dirty="0">
                <a:latin typeface="Candara" panose="020E0502030303020204" pitchFamily="34" charset="0"/>
              </a:rPr>
              <a:t>: </a:t>
            </a:r>
          </a:p>
          <a:p>
            <a:pPr marL="800100" lvl="1" indent="-342900">
              <a:lnSpc>
                <a:spcPts val="33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Candara" panose="020E0502030303020204" pitchFamily="34" charset="0"/>
              </a:rPr>
              <a:t>Critère déterminant dans le choix du futur employeur </a:t>
            </a:r>
          </a:p>
          <a:p>
            <a:pPr lvl="0">
              <a:lnSpc>
                <a:spcPts val="3300"/>
              </a:lnSpc>
            </a:pPr>
            <a:r>
              <a:rPr lang="fr-FR" altLang="fr-FR" sz="2000" dirty="0">
                <a:latin typeface="Candara" panose="020E0502030303020204" pitchFamily="34" charset="0"/>
              </a:rPr>
              <a:t>Conditions et horaires de travail,  sécurité de l’emploi, Salaires, RSE (environnement, management, label, éthique,…)</a:t>
            </a:r>
          </a:p>
        </p:txBody>
      </p:sp>
    </p:spTree>
    <p:extLst>
      <p:ext uri="{BB962C8B-B14F-4D97-AF65-F5344CB8AC3E}">
        <p14:creationId xmlns:p14="http://schemas.microsoft.com/office/powerpoint/2010/main" val="1815377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Notion de Marque employeur</a:t>
            </a:r>
            <a:endParaRPr lang="fr-FR" b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E9B904-C344-C2BB-B186-ECFA36E62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16" y="2581997"/>
            <a:ext cx="3774457" cy="2516527"/>
          </a:xfrm>
          <a:prstGeom prst="ellipse">
            <a:avLst/>
          </a:prstGeom>
        </p:spPr>
      </p:pic>
      <p:sp>
        <p:nvSpPr>
          <p:cNvPr id="3" name="Bulle ronde 1">
            <a:extLst>
              <a:ext uri="{FF2B5EF4-FFF2-40B4-BE49-F238E27FC236}">
                <a16:creationId xmlns:a16="http://schemas.microsoft.com/office/drawing/2014/main" id="{9BA996A4-0935-687F-AD26-74EEDF13956D}"/>
              </a:ext>
            </a:extLst>
          </p:cNvPr>
          <p:cNvSpPr/>
          <p:nvPr/>
        </p:nvSpPr>
        <p:spPr>
          <a:xfrm>
            <a:off x="5858859" y="1567570"/>
            <a:ext cx="1253265" cy="928586"/>
          </a:xfrm>
          <a:prstGeom prst="wedgeEllipseCallout">
            <a:avLst/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C49C9DD6-0F28-ACE4-5EF3-82FA4438C8BC}"/>
              </a:ext>
            </a:extLst>
          </p:cNvPr>
          <p:cNvSpPr txBox="1"/>
          <p:nvPr/>
        </p:nvSpPr>
        <p:spPr>
          <a:xfrm>
            <a:off x="6225326" y="1766730"/>
            <a:ext cx="688235" cy="4409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sz="1400" spc="-4" dirty="0">
                <a:solidFill>
                  <a:srgbClr val="FFFFFF"/>
                </a:solidFill>
                <a:latin typeface="Calibri"/>
                <a:cs typeface="Calibri"/>
              </a:rPr>
              <a:t>Nouveau</a:t>
            </a:r>
            <a:r>
              <a:rPr sz="140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" dirty="0">
                <a:solidFill>
                  <a:srgbClr val="FFFFFF"/>
                </a:solidFill>
                <a:latin typeface="Calibri"/>
                <a:cs typeface="Calibri"/>
              </a:rPr>
              <a:t>client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Forme libre 121">
            <a:extLst>
              <a:ext uri="{FF2B5EF4-FFF2-40B4-BE49-F238E27FC236}">
                <a16:creationId xmlns:a16="http://schemas.microsoft.com/office/drawing/2014/main" id="{E9FA572B-3B52-15B9-BAA1-D403B57F6678}"/>
              </a:ext>
            </a:extLst>
          </p:cNvPr>
          <p:cNvSpPr/>
          <p:nvPr/>
        </p:nvSpPr>
        <p:spPr>
          <a:xfrm>
            <a:off x="6965234" y="1766083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730F8FB3-8826-5F30-3D0C-897C58CA85F0}"/>
              </a:ext>
            </a:extLst>
          </p:cNvPr>
          <p:cNvSpPr txBox="1"/>
          <p:nvPr/>
        </p:nvSpPr>
        <p:spPr>
          <a:xfrm>
            <a:off x="7163797" y="2086264"/>
            <a:ext cx="1565056" cy="6641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Parcours d’i</a:t>
            </a:r>
            <a:r>
              <a:rPr sz="1600" b="1" dirty="0" err="1">
                <a:solidFill>
                  <a:srgbClr val="006F8F"/>
                </a:solidFill>
              </a:rPr>
              <a:t>ntégration</a:t>
            </a:r>
            <a:endParaRPr lang="fr-FR" sz="1600" b="1" dirty="0">
              <a:solidFill>
                <a:srgbClr val="006F8F"/>
              </a:solidFill>
            </a:endParaRPr>
          </a:p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« On </a:t>
            </a:r>
            <a:r>
              <a:rPr lang="fr-FR" sz="1600" b="1" dirty="0" err="1">
                <a:solidFill>
                  <a:srgbClr val="006F8F"/>
                </a:solidFill>
              </a:rPr>
              <a:t>Boarding</a:t>
            </a:r>
            <a:r>
              <a:rPr lang="fr-FR" sz="1600" b="1" dirty="0">
                <a:solidFill>
                  <a:srgbClr val="006F8F"/>
                </a:solidFill>
              </a:rPr>
              <a:t> »</a:t>
            </a:r>
            <a:endParaRPr sz="1600" b="1" dirty="0">
              <a:solidFill>
                <a:srgbClr val="006F8F"/>
              </a:solidFill>
            </a:endParaRPr>
          </a:p>
        </p:txBody>
      </p:sp>
      <p:sp>
        <p:nvSpPr>
          <p:cNvPr id="7" name="Bulle ronde 122">
            <a:extLst>
              <a:ext uri="{FF2B5EF4-FFF2-40B4-BE49-F238E27FC236}">
                <a16:creationId xmlns:a16="http://schemas.microsoft.com/office/drawing/2014/main" id="{EB1E6EA8-C770-1357-2B0C-877FEDDF6B67}"/>
              </a:ext>
            </a:extLst>
          </p:cNvPr>
          <p:cNvSpPr/>
          <p:nvPr/>
        </p:nvSpPr>
        <p:spPr>
          <a:xfrm>
            <a:off x="6477895" y="4677895"/>
            <a:ext cx="1253265" cy="928586"/>
          </a:xfrm>
          <a:prstGeom prst="wedgeEllipseCallout">
            <a:avLst>
              <a:gd name="adj1" fmla="val -41073"/>
              <a:gd name="adj2" fmla="val -56781"/>
            </a:avLst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E809002-3D99-C4D6-20DE-8F8D956ADD67}"/>
              </a:ext>
            </a:extLst>
          </p:cNvPr>
          <p:cNvSpPr txBox="1"/>
          <p:nvPr/>
        </p:nvSpPr>
        <p:spPr>
          <a:xfrm>
            <a:off x="6731415" y="4907985"/>
            <a:ext cx="823856" cy="4409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fr-FR" sz="1400" spc="-4" dirty="0">
                <a:solidFill>
                  <a:srgbClr val="FFFFFF"/>
                </a:solidFill>
                <a:cs typeface="Calibri"/>
              </a:rPr>
              <a:t>Expérience client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Forme libre 124">
            <a:extLst>
              <a:ext uri="{FF2B5EF4-FFF2-40B4-BE49-F238E27FC236}">
                <a16:creationId xmlns:a16="http://schemas.microsoft.com/office/drawing/2014/main" id="{8DCA29C1-BABF-7981-3AF0-E60B7B81E7A1}"/>
              </a:ext>
            </a:extLst>
          </p:cNvPr>
          <p:cNvSpPr/>
          <p:nvPr/>
        </p:nvSpPr>
        <p:spPr>
          <a:xfrm>
            <a:off x="7112108" y="3947822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00DA953E-D943-AB35-D168-BEF13C47536A}"/>
              </a:ext>
            </a:extLst>
          </p:cNvPr>
          <p:cNvSpPr txBox="1"/>
          <p:nvPr/>
        </p:nvSpPr>
        <p:spPr>
          <a:xfrm>
            <a:off x="7555271" y="4375101"/>
            <a:ext cx="1300091" cy="45252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Expérience  Candidat</a:t>
            </a:r>
            <a:endParaRPr sz="1600" b="1" dirty="0">
              <a:solidFill>
                <a:srgbClr val="006F8F"/>
              </a:solidFill>
            </a:endParaRPr>
          </a:p>
        </p:txBody>
      </p:sp>
      <p:sp>
        <p:nvSpPr>
          <p:cNvPr id="12" name="Bulle ronde 126">
            <a:extLst>
              <a:ext uri="{FF2B5EF4-FFF2-40B4-BE49-F238E27FC236}">
                <a16:creationId xmlns:a16="http://schemas.microsoft.com/office/drawing/2014/main" id="{4A86743A-08E3-2A98-A4D5-0319F390FF02}"/>
              </a:ext>
            </a:extLst>
          </p:cNvPr>
          <p:cNvSpPr/>
          <p:nvPr/>
        </p:nvSpPr>
        <p:spPr>
          <a:xfrm flipH="1">
            <a:off x="2089160" y="1690267"/>
            <a:ext cx="1253265" cy="928586"/>
          </a:xfrm>
          <a:prstGeom prst="wedgeEllipseCallout">
            <a:avLst/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142868FA-E5FD-21D9-FECA-BCE212BBAC51}"/>
              </a:ext>
            </a:extLst>
          </p:cNvPr>
          <p:cNvSpPr txBox="1"/>
          <p:nvPr/>
        </p:nvSpPr>
        <p:spPr>
          <a:xfrm>
            <a:off x="2205513" y="2000953"/>
            <a:ext cx="982229" cy="22554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fr-FR" sz="1400" spc="-4" dirty="0">
                <a:solidFill>
                  <a:srgbClr val="FFFFFF"/>
                </a:solidFill>
                <a:cs typeface="Calibri"/>
              </a:rPr>
              <a:t>Prospection</a:t>
            </a:r>
          </a:p>
        </p:txBody>
      </p:sp>
      <p:sp>
        <p:nvSpPr>
          <p:cNvPr id="14" name="Forme libre 128">
            <a:extLst>
              <a:ext uri="{FF2B5EF4-FFF2-40B4-BE49-F238E27FC236}">
                <a16:creationId xmlns:a16="http://schemas.microsoft.com/office/drawing/2014/main" id="{6208F179-57B2-0378-9AB7-C6BDF83B7F14}"/>
              </a:ext>
            </a:extLst>
          </p:cNvPr>
          <p:cNvSpPr/>
          <p:nvPr/>
        </p:nvSpPr>
        <p:spPr>
          <a:xfrm>
            <a:off x="187049" y="1916024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id="{03A07988-3329-DE14-67FD-DF6B41EB25EE}"/>
              </a:ext>
            </a:extLst>
          </p:cNvPr>
          <p:cNvSpPr txBox="1"/>
          <p:nvPr/>
        </p:nvSpPr>
        <p:spPr>
          <a:xfrm>
            <a:off x="607461" y="2401985"/>
            <a:ext cx="1300091" cy="45252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Recrutement,</a:t>
            </a:r>
          </a:p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>
                <a:solidFill>
                  <a:srgbClr val="006F8F"/>
                </a:solidFill>
              </a:rPr>
              <a:t>sourcing</a:t>
            </a:r>
            <a:endParaRPr sz="1600" b="1" dirty="0">
              <a:solidFill>
                <a:srgbClr val="006F8F"/>
              </a:solidFill>
            </a:endParaRPr>
          </a:p>
        </p:txBody>
      </p:sp>
      <p:sp>
        <p:nvSpPr>
          <p:cNvPr id="16" name="Bulle ronde 130">
            <a:extLst>
              <a:ext uri="{FF2B5EF4-FFF2-40B4-BE49-F238E27FC236}">
                <a16:creationId xmlns:a16="http://schemas.microsoft.com/office/drawing/2014/main" id="{2FFE32DF-606E-F083-5AE6-C6FEE8CE36D8}"/>
              </a:ext>
            </a:extLst>
          </p:cNvPr>
          <p:cNvSpPr/>
          <p:nvPr/>
        </p:nvSpPr>
        <p:spPr>
          <a:xfrm flipH="1">
            <a:off x="1692605" y="4690994"/>
            <a:ext cx="1253265" cy="928586"/>
          </a:xfrm>
          <a:prstGeom prst="wedgeEllipseCallout">
            <a:avLst>
              <a:gd name="adj1" fmla="val -41073"/>
              <a:gd name="adj2" fmla="val -56781"/>
            </a:avLst>
          </a:prstGeom>
          <a:solidFill>
            <a:srgbClr val="0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38A23079-2994-82DB-9349-9BF5A1A3E207}"/>
              </a:ext>
            </a:extLst>
          </p:cNvPr>
          <p:cNvSpPr txBox="1"/>
          <p:nvPr/>
        </p:nvSpPr>
        <p:spPr>
          <a:xfrm>
            <a:off x="1874949" y="4946591"/>
            <a:ext cx="900925" cy="4409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fr-FR" sz="1400" spc="-4" dirty="0">
                <a:solidFill>
                  <a:srgbClr val="FFFFFF"/>
                </a:solidFill>
                <a:cs typeface="Calibri"/>
              </a:rPr>
              <a:t>Satisfaction client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Forme libre 132">
            <a:extLst>
              <a:ext uri="{FF2B5EF4-FFF2-40B4-BE49-F238E27FC236}">
                <a16:creationId xmlns:a16="http://schemas.microsoft.com/office/drawing/2014/main" id="{ACFBCDE4-9517-D610-8507-F14B3EC2DE87}"/>
              </a:ext>
            </a:extLst>
          </p:cNvPr>
          <p:cNvSpPr/>
          <p:nvPr/>
        </p:nvSpPr>
        <p:spPr>
          <a:xfrm>
            <a:off x="65996" y="3911965"/>
            <a:ext cx="1966791" cy="1311906"/>
          </a:xfrm>
          <a:custGeom>
            <a:avLst/>
            <a:gdLst>
              <a:gd name="connsiteX0" fmla="*/ 1430582 w 2515776"/>
              <a:gd name="connsiteY0" fmla="*/ 0 h 1528492"/>
              <a:gd name="connsiteX1" fmla="*/ 1906284 w 2515776"/>
              <a:gd name="connsiteY1" fmla="*/ 235209 h 1528492"/>
              <a:gd name="connsiteX2" fmla="*/ 1910397 w 2515776"/>
              <a:gd name="connsiteY2" fmla="*/ 242256 h 1528492"/>
              <a:gd name="connsiteX3" fmla="*/ 1930983 w 2515776"/>
              <a:gd name="connsiteY3" fmla="*/ 231865 h 1528492"/>
              <a:gd name="connsiteX4" fmla="*/ 2050414 w 2515776"/>
              <a:gd name="connsiteY4" fmla="*/ 209442 h 1528492"/>
              <a:gd name="connsiteX5" fmla="*/ 2357242 w 2515776"/>
              <a:gd name="connsiteY5" fmla="*/ 494775 h 1528492"/>
              <a:gd name="connsiteX6" fmla="*/ 2333130 w 2515776"/>
              <a:gd name="connsiteY6" fmla="*/ 605840 h 1528492"/>
              <a:gd name="connsiteX7" fmla="*/ 2310588 w 2515776"/>
              <a:gd name="connsiteY7" fmla="*/ 644460 h 1528492"/>
              <a:gd name="connsiteX8" fmla="*/ 2335127 w 2515776"/>
              <a:gd name="connsiteY8" fmla="*/ 656846 h 1528492"/>
              <a:gd name="connsiteX9" fmla="*/ 2515776 w 2515776"/>
              <a:gd name="connsiteY9" fmla="*/ 972803 h 1528492"/>
              <a:gd name="connsiteX10" fmla="*/ 2106040 w 2515776"/>
              <a:gd name="connsiteY10" fmla="*/ 1353834 h 1528492"/>
              <a:gd name="connsiteX11" fmla="*/ 1946552 w 2515776"/>
              <a:gd name="connsiteY11" fmla="*/ 1323891 h 1528492"/>
              <a:gd name="connsiteX12" fmla="*/ 1926866 w 2515776"/>
              <a:gd name="connsiteY12" fmla="*/ 1313954 h 1528492"/>
              <a:gd name="connsiteX13" fmla="*/ 1906499 w 2515776"/>
              <a:gd name="connsiteY13" fmla="*/ 1348849 h 1528492"/>
              <a:gd name="connsiteX14" fmla="*/ 1543178 w 2515776"/>
              <a:gd name="connsiteY14" fmla="*/ 1528492 h 1528492"/>
              <a:gd name="connsiteX15" fmla="*/ 1233359 w 2515776"/>
              <a:gd name="connsiteY15" fmla="*/ 1409151 h 1528492"/>
              <a:gd name="connsiteX16" fmla="*/ 1208520 w 2515776"/>
              <a:gd name="connsiteY16" fmla="*/ 1381155 h 1528492"/>
              <a:gd name="connsiteX17" fmla="*/ 1115152 w 2515776"/>
              <a:gd name="connsiteY17" fmla="*/ 1428283 h 1528492"/>
              <a:gd name="connsiteX18" fmla="*/ 891851 w 2515776"/>
              <a:gd name="connsiteY18" fmla="*/ 1470207 h 1528492"/>
              <a:gd name="connsiteX19" fmla="*/ 416149 w 2515776"/>
              <a:gd name="connsiteY19" fmla="*/ 1234998 h 1528492"/>
              <a:gd name="connsiteX20" fmla="*/ 374411 w 2515776"/>
              <a:gd name="connsiteY20" fmla="*/ 1163489 h 1528492"/>
              <a:gd name="connsiteX21" fmla="*/ 368664 w 2515776"/>
              <a:gd name="connsiteY21" fmla="*/ 1165148 h 1528492"/>
              <a:gd name="connsiteX22" fmla="*/ 306828 w 2515776"/>
              <a:gd name="connsiteY22" fmla="*/ 1170945 h 1528492"/>
              <a:gd name="connsiteX23" fmla="*/ 0 w 2515776"/>
              <a:gd name="connsiteY23" fmla="*/ 885612 h 1528492"/>
              <a:gd name="connsiteX24" fmla="*/ 244992 w 2515776"/>
              <a:gd name="connsiteY24" fmla="*/ 606076 h 1528492"/>
              <a:gd name="connsiteX25" fmla="*/ 276122 w 2515776"/>
              <a:gd name="connsiteY25" fmla="*/ 603158 h 1528492"/>
              <a:gd name="connsiteX26" fmla="*/ 284989 w 2515776"/>
              <a:gd name="connsiteY26" fmla="*/ 521364 h 1528492"/>
              <a:gd name="connsiteX27" fmla="*/ 714237 w 2515776"/>
              <a:gd name="connsiteY27" fmla="*/ 196025 h 1528492"/>
              <a:gd name="connsiteX28" fmla="*/ 904193 w 2515776"/>
              <a:gd name="connsiteY28" fmla="*/ 236205 h 1528492"/>
              <a:gd name="connsiteX29" fmla="*/ 942384 w 2515776"/>
              <a:gd name="connsiteY29" fmla="*/ 256618 h 1528492"/>
              <a:gd name="connsiteX30" fmla="*/ 954880 w 2515776"/>
              <a:gd name="connsiteY30" fmla="*/ 235209 h 1528492"/>
              <a:gd name="connsiteX31" fmla="*/ 1430582 w 2515776"/>
              <a:gd name="connsiteY31" fmla="*/ 0 h 152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15776" h="1528492">
                <a:moveTo>
                  <a:pt x="1430582" y="0"/>
                </a:moveTo>
                <a:cubicBezTo>
                  <a:pt x="1628603" y="0"/>
                  <a:pt x="1803190" y="93301"/>
                  <a:pt x="1906284" y="235209"/>
                </a:cubicBezTo>
                <a:lnTo>
                  <a:pt x="1910397" y="242256"/>
                </a:lnTo>
                <a:lnTo>
                  <a:pt x="1930983" y="231865"/>
                </a:lnTo>
                <a:cubicBezTo>
                  <a:pt x="1967691" y="217426"/>
                  <a:pt x="2008050" y="209442"/>
                  <a:pt x="2050414" y="209442"/>
                </a:cubicBezTo>
                <a:cubicBezTo>
                  <a:pt x="2219870" y="209442"/>
                  <a:pt x="2357242" y="337190"/>
                  <a:pt x="2357242" y="494775"/>
                </a:cubicBezTo>
                <a:cubicBezTo>
                  <a:pt x="2357242" y="534171"/>
                  <a:pt x="2348656" y="571703"/>
                  <a:pt x="2333130" y="605840"/>
                </a:cubicBezTo>
                <a:lnTo>
                  <a:pt x="2310588" y="644460"/>
                </a:lnTo>
                <a:lnTo>
                  <a:pt x="2335127" y="656846"/>
                </a:lnTo>
                <a:cubicBezTo>
                  <a:pt x="2444118" y="725320"/>
                  <a:pt x="2515776" y="841279"/>
                  <a:pt x="2515776" y="972803"/>
                </a:cubicBezTo>
                <a:cubicBezTo>
                  <a:pt x="2515776" y="1183241"/>
                  <a:pt x="2332331" y="1353834"/>
                  <a:pt x="2106040" y="1353834"/>
                </a:cubicBezTo>
                <a:cubicBezTo>
                  <a:pt x="2049467" y="1353834"/>
                  <a:pt x="1995572" y="1343172"/>
                  <a:pt x="1946552" y="1323891"/>
                </a:cubicBezTo>
                <a:lnTo>
                  <a:pt x="1926866" y="1313954"/>
                </a:lnTo>
                <a:lnTo>
                  <a:pt x="1906499" y="1348849"/>
                </a:lnTo>
                <a:cubicBezTo>
                  <a:pt x="1827760" y="1457233"/>
                  <a:pt x="1694418" y="1528492"/>
                  <a:pt x="1543178" y="1528492"/>
                </a:cubicBezTo>
                <a:cubicBezTo>
                  <a:pt x="1422186" y="1528492"/>
                  <a:pt x="1312649" y="1482886"/>
                  <a:pt x="1233359" y="1409151"/>
                </a:cubicBezTo>
                <a:lnTo>
                  <a:pt x="1208520" y="1381155"/>
                </a:lnTo>
                <a:lnTo>
                  <a:pt x="1115152" y="1428283"/>
                </a:lnTo>
                <a:cubicBezTo>
                  <a:pt x="1046518" y="1455279"/>
                  <a:pt x="971059" y="1470207"/>
                  <a:pt x="891851" y="1470207"/>
                </a:cubicBezTo>
                <a:cubicBezTo>
                  <a:pt x="693830" y="1470207"/>
                  <a:pt x="519243" y="1376906"/>
                  <a:pt x="416149" y="1234998"/>
                </a:cubicBezTo>
                <a:lnTo>
                  <a:pt x="374411" y="1163489"/>
                </a:lnTo>
                <a:lnTo>
                  <a:pt x="368664" y="1165148"/>
                </a:lnTo>
                <a:cubicBezTo>
                  <a:pt x="348691" y="1168949"/>
                  <a:pt x="328010" y="1170945"/>
                  <a:pt x="306828" y="1170945"/>
                </a:cubicBezTo>
                <a:cubicBezTo>
                  <a:pt x="137372" y="1170945"/>
                  <a:pt x="0" y="1043197"/>
                  <a:pt x="0" y="885612"/>
                </a:cubicBezTo>
                <a:cubicBezTo>
                  <a:pt x="0" y="747725"/>
                  <a:pt x="105175" y="632682"/>
                  <a:pt x="244992" y="606076"/>
                </a:cubicBezTo>
                <a:lnTo>
                  <a:pt x="276122" y="603158"/>
                </a:lnTo>
                <a:lnTo>
                  <a:pt x="284989" y="521364"/>
                </a:lnTo>
                <a:cubicBezTo>
                  <a:pt x="325844" y="335694"/>
                  <a:pt x="502501" y="196025"/>
                  <a:pt x="714237" y="196025"/>
                </a:cubicBezTo>
                <a:cubicBezTo>
                  <a:pt x="782295" y="196025"/>
                  <a:pt x="846729" y="210455"/>
                  <a:pt x="904193" y="236205"/>
                </a:cubicBezTo>
                <a:lnTo>
                  <a:pt x="942384" y="256618"/>
                </a:lnTo>
                <a:lnTo>
                  <a:pt x="954880" y="235209"/>
                </a:lnTo>
                <a:cubicBezTo>
                  <a:pt x="1057974" y="93301"/>
                  <a:pt x="1232561" y="0"/>
                  <a:pt x="1430582" y="0"/>
                </a:cubicBezTo>
                <a:close/>
              </a:path>
            </a:pathLst>
          </a:custGeom>
          <a:solidFill>
            <a:srgbClr val="006F8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E84CD408-1D08-3987-A59A-3458D068DE6A}"/>
              </a:ext>
            </a:extLst>
          </p:cNvPr>
          <p:cNvSpPr txBox="1"/>
          <p:nvPr/>
        </p:nvSpPr>
        <p:spPr>
          <a:xfrm>
            <a:off x="373445" y="4417392"/>
            <a:ext cx="1300091" cy="4461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indent="476" algn="ctr" eaLnBrk="0" fontAlgn="base" hangingPunct="0">
              <a:lnSpc>
                <a:spcPts val="165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006F8F"/>
                </a:solidFill>
              </a:rPr>
              <a:t>Rapport d’étonnement </a:t>
            </a:r>
            <a:endParaRPr sz="1600" b="1" dirty="0">
              <a:solidFill>
                <a:srgbClr val="006F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88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7">
            <a:extLst>
              <a:ext uri="{FF2B5EF4-FFF2-40B4-BE49-F238E27FC236}">
                <a16:creationId xmlns:a16="http://schemas.microsoft.com/office/drawing/2014/main" id="{CCFE4C59-6646-07DF-DF74-75790F2265E2}"/>
              </a:ext>
            </a:extLst>
          </p:cNvPr>
          <p:cNvSpPr txBox="1">
            <a:spLocks/>
          </p:cNvSpPr>
          <p:nvPr/>
        </p:nvSpPr>
        <p:spPr>
          <a:xfrm>
            <a:off x="279457" y="1800932"/>
            <a:ext cx="8585086" cy="267830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Lieu de partage d’informations, d’échange de bonnes pratiques professionnelles,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lang="fr-FR" sz="2000" dirty="0">
                <a:solidFill>
                  <a:sysClr val="windowText" lastClr="000000"/>
                </a:solidFill>
              </a:rPr>
              <a:t>Q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uels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sont les réseaux professionnels que vous connaissez 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4CE62F3A-5BC1-C6BE-D0D2-0AA7A9EB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0201" y="3381125"/>
            <a:ext cx="895350" cy="10858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87DD0D-3F28-A4F8-3EDB-780258C7F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93" y="3171575"/>
            <a:ext cx="1133475" cy="75247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733613C-7260-894D-DA9A-ED82BAF45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5713" y="3610611"/>
            <a:ext cx="2123728" cy="626877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Animer les réseaux</a:t>
            </a:r>
            <a:endParaRPr lang="fr-FR" b="0" dirty="0"/>
          </a:p>
        </p:txBody>
      </p:sp>
      <p:pic>
        <p:nvPicPr>
          <p:cNvPr id="4" name="Image 3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A2CCBC53-F127-DDAA-FD6D-5421C9781F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93" y="417709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AA646-1138-F8AF-A608-7A07A2B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7BB9C9A-3075-50E3-1BCD-42799AB2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43" y="1312286"/>
            <a:ext cx="5050971" cy="5545713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D9837CA1-87AC-D747-725C-90C2BCF0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Recruter, intégrer et fidéliser : l’EPP</a:t>
            </a:r>
            <a:br>
              <a:rPr lang="fr-FR" dirty="0"/>
            </a:b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126692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118"/>
            <a:ext cx="4832074" cy="452582"/>
          </a:xfrm>
        </p:spPr>
        <p:txBody>
          <a:bodyPr/>
          <a:lstStyle/>
          <a:p>
            <a:r>
              <a:rPr lang="fr-FR" dirty="0"/>
              <a:t>Êtes-vous bien présent (e)?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800C35-0C1E-47F2-4A4B-B129516A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154">
            <a:off x="1679131" y="1738595"/>
            <a:ext cx="5785738" cy="4099563"/>
          </a:xfrm>
          <a:prstGeom prst="rect">
            <a:avLst/>
          </a:prstGeom>
          <a:ln>
            <a:solidFill>
              <a:srgbClr val="669999"/>
            </a:solidFill>
          </a:ln>
        </p:spPr>
      </p:pic>
    </p:spTree>
    <p:extLst>
      <p:ext uri="{BB962C8B-B14F-4D97-AF65-F5344CB8AC3E}">
        <p14:creationId xmlns:p14="http://schemas.microsoft.com/office/powerpoint/2010/main" val="118130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2460-2FBC-0A57-0038-C6745F88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DFDA86FA-07E7-A8E5-C089-93405A2F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Recruter, intégrer et fidéliser : l’EPP</a:t>
            </a:r>
            <a:br>
              <a:rPr lang="fr-FR" dirty="0"/>
            </a:br>
            <a:r>
              <a:rPr lang="fr-FR" sz="2400" dirty="0"/>
              <a:t>Les thèmes obligatoires à aborder</a:t>
            </a:r>
            <a:br>
              <a:rPr lang="fr-FR" dirty="0"/>
            </a:br>
            <a:endParaRPr lang="fr-FR" b="0" dirty="0"/>
          </a:p>
        </p:txBody>
      </p:sp>
      <p:pic>
        <p:nvPicPr>
          <p:cNvPr id="3" name="Image 2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1E431EF2-F0BB-1425-3B95-C7FA0B22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2" y="1344025"/>
            <a:ext cx="5781467" cy="50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75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CA132112-2C53-A854-48D3-9C482937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6945745" cy="452582"/>
          </a:xfrm>
        </p:spPr>
        <p:txBody>
          <a:bodyPr/>
          <a:lstStyle/>
          <a:p>
            <a:r>
              <a:rPr lang="fr-FR" dirty="0"/>
              <a:t>2- Recruter</a:t>
            </a:r>
            <a:br>
              <a:rPr lang="fr-FR" dirty="0"/>
            </a:br>
            <a:r>
              <a:rPr lang="fr-FR" sz="2400" b="0" dirty="0"/>
              <a:t>Exercice </a:t>
            </a:r>
            <a:endParaRPr lang="fr-FR" b="0" dirty="0"/>
          </a:p>
        </p:txBody>
      </p:sp>
      <p:sp>
        <p:nvSpPr>
          <p:cNvPr id="2" name="Espace réservé du contenu 7">
            <a:extLst>
              <a:ext uri="{FF2B5EF4-FFF2-40B4-BE49-F238E27FC236}">
                <a16:creationId xmlns:a16="http://schemas.microsoft.com/office/drawing/2014/main" id="{E5D36320-9041-4A1A-AE96-FA9B2216CA5A}"/>
              </a:ext>
            </a:extLst>
          </p:cNvPr>
          <p:cNvSpPr txBox="1">
            <a:spLocks/>
          </p:cNvSpPr>
          <p:nvPr/>
        </p:nvSpPr>
        <p:spPr>
          <a:xfrm>
            <a:off x="417308" y="1801613"/>
            <a:ext cx="8585086" cy="267830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 service RH vous informe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qu’il a enfin trouvé la perle rare sur votre besoin de renfort exprimé il y a plusieurs mois.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lang="fr-FR" sz="20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Un détail important, la personne retenue est malentendante.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lang="fr-FR" sz="20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Comment gérez-vous son intégration dans le collectif de travail ?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2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3- Les relations sociales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1802296"/>
            <a:ext cx="8161016" cy="3180521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6EBD31-B638-C9B2-419D-09659BBC4A17}"/>
              </a:ext>
            </a:extLst>
          </p:cNvPr>
          <p:cNvSpPr txBox="1"/>
          <p:nvPr/>
        </p:nvSpPr>
        <p:spPr>
          <a:xfrm>
            <a:off x="1550504" y="2014330"/>
            <a:ext cx="60800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fr-FR" sz="2400" dirty="0">
              <a:latin typeface="Candara" panose="020E0502030303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Composition du CSE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Consultation des membres du CSE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Technique de négociation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Gestion de situation de crise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Conduite des confrontations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Bilan social</a:t>
            </a:r>
          </a:p>
        </p:txBody>
      </p:sp>
    </p:spTree>
    <p:extLst>
      <p:ext uri="{BB962C8B-B14F-4D97-AF65-F5344CB8AC3E}">
        <p14:creationId xmlns:p14="http://schemas.microsoft.com/office/powerpoint/2010/main" val="2844052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8FDEE6-6620-13E7-AB87-19FC6C01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737FB5B-00D8-6554-1A62-DA4FE2FD197A}"/>
              </a:ext>
            </a:extLst>
          </p:cNvPr>
          <p:cNvSpPr txBox="1">
            <a:spLocks/>
          </p:cNvSpPr>
          <p:nvPr/>
        </p:nvSpPr>
        <p:spPr>
          <a:xfrm>
            <a:off x="190500" y="1771880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Dissocier la représentation du personnel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Issue des élections professionnelles (CSE)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Issue d’une désignation par un syndicat</a:t>
            </a:r>
          </a:p>
          <a:p>
            <a:pPr marL="82296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membres du CSE bénéficient d’heures de délégation, d’un local, d’une liberté de déplacement.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Ils peuvent accompagner le salarié lors d’une procédure disciplinaire à la demande de celui-ci.</a:t>
            </a:r>
          </a:p>
          <a:p>
            <a:pPr marL="86868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C7B7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8FF89787-4A7C-8C7F-1E0A-B67912938590}"/>
              </a:ext>
            </a:extLst>
          </p:cNvPr>
          <p:cNvSpPr txBox="1">
            <a:spLocks/>
          </p:cNvSpPr>
          <p:nvPr/>
        </p:nvSpPr>
        <p:spPr>
          <a:xfrm>
            <a:off x="0" y="10683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Composition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EE5C75-C346-339A-4A5C-C80396F59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6" t="-1" r="7659" b="-681"/>
          <a:stretch/>
        </p:blipFill>
        <p:spPr>
          <a:xfrm>
            <a:off x="6050766" y="1297145"/>
            <a:ext cx="2796210" cy="22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3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1CA4E4C-B8E4-EE57-21DE-A3027358D3D2}"/>
              </a:ext>
            </a:extLst>
          </p:cNvPr>
          <p:cNvSpPr txBox="1">
            <a:spLocks/>
          </p:cNvSpPr>
          <p:nvPr/>
        </p:nvSpPr>
        <p:spPr>
          <a:xfrm>
            <a:off x="399888" y="1383377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Dialogue social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« Tous types de négociation, de consultation ou d’échange d’informations entre les employeurs et les travailleurs sur les questions relatives à la politique économique et sociale »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(source : OIT)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Acteurs du Dialogue social ?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5 syndicats historiques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Notion de représentativité syndicale (3 niveaux)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C3E0F7A3-0007-B49E-2D61-664034234F4C}"/>
              </a:ext>
            </a:extLst>
          </p:cNvPr>
          <p:cNvSpPr txBox="1">
            <a:spLocks/>
          </p:cNvSpPr>
          <p:nvPr/>
        </p:nvSpPr>
        <p:spPr>
          <a:xfrm>
            <a:off x="0" y="10683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Consultation des membres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98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0ED1AFE2-E917-B4E2-B22D-4A2BE87544EE}"/>
              </a:ext>
            </a:extLst>
          </p:cNvPr>
          <p:cNvSpPr txBox="1">
            <a:spLocks/>
          </p:cNvSpPr>
          <p:nvPr/>
        </p:nvSpPr>
        <p:spPr>
          <a:xfrm>
            <a:off x="0" y="10683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Consultation des membres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0E8ADD-0909-4721-BE2D-A3CC3180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355" y="4283158"/>
            <a:ext cx="3238416" cy="199162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832B6C5-A199-DC82-33AF-430EEE569DE4}"/>
              </a:ext>
            </a:extLst>
          </p:cNvPr>
          <p:cNvSpPr txBox="1">
            <a:spLocks/>
          </p:cNvSpPr>
          <p:nvPr/>
        </p:nvSpPr>
        <p:spPr>
          <a:xfrm>
            <a:off x="352344" y="1358088"/>
            <a:ext cx="8439312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Dialogue 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endParaRPr lang="fr-FR" sz="16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La représentativité syndicale engage l’organisation à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Respecter les valeurs républicaines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Faire preuve de transparence financière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Avoir au moins 2 ans d’expérience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Obtenir au moins 8%  des suffrages aux élections professionnelles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Être indépendante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Avoir de l’influence</a:t>
            </a:r>
          </a:p>
          <a:p>
            <a:pPr marL="109728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Avoir des adhérents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90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76563B-1871-797C-BC95-93E40B06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AE6EA9A-1882-03AD-88F5-325538BC69EF}"/>
              </a:ext>
            </a:extLst>
          </p:cNvPr>
          <p:cNvSpPr txBox="1">
            <a:spLocks/>
          </p:cNvSpPr>
          <p:nvPr/>
        </p:nvSpPr>
        <p:spPr>
          <a:xfrm>
            <a:off x="399888" y="1975447"/>
            <a:ext cx="8344224" cy="265356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moyens de fonctionnement du CSE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Moyens budgétaires et de fonctionnements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Heures de délégation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Secret professionnel et confidentialité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Protection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Droit d’alerte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342FF743-E791-7191-5C87-EB13F21F9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Consultation des membres du CSE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56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9A82B3D-1C0F-BBAF-B315-55A61AD0B3C6}"/>
              </a:ext>
            </a:extLst>
          </p:cNvPr>
          <p:cNvSpPr txBox="1">
            <a:spLocks/>
          </p:cNvSpPr>
          <p:nvPr/>
        </p:nvSpPr>
        <p:spPr>
          <a:xfrm>
            <a:off x="399888" y="22346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Principes de négociation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1D6351-8EAF-7D8C-2AA6-B6D634F5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49" y="2166731"/>
            <a:ext cx="5315225" cy="39864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02F31B-2DF8-61FF-524E-5B83F8159584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Négociation collective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684E3D-1938-3069-0CE6-9C695A84CCFD}"/>
              </a:ext>
            </a:extLst>
          </p:cNvPr>
          <p:cNvSpPr txBox="1"/>
          <p:nvPr/>
        </p:nvSpPr>
        <p:spPr>
          <a:xfrm>
            <a:off x="533400" y="1562100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ndara" panose="020E0502030303020204" pitchFamily="34" charset="0"/>
              </a:rPr>
              <a:t>Négociation collective</a:t>
            </a:r>
          </a:p>
        </p:txBody>
      </p:sp>
    </p:spTree>
    <p:extLst>
      <p:ext uri="{BB962C8B-B14F-4D97-AF65-F5344CB8AC3E}">
        <p14:creationId xmlns:p14="http://schemas.microsoft.com/office/powerpoint/2010/main" val="3171982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C080B20-A0B5-763C-0F45-B08E53EFFF77}"/>
              </a:ext>
            </a:extLst>
          </p:cNvPr>
          <p:cNvSpPr/>
          <p:nvPr/>
        </p:nvSpPr>
        <p:spPr>
          <a:xfrm>
            <a:off x="118990" y="2091205"/>
            <a:ext cx="4169252" cy="947388"/>
          </a:xfrm>
          <a:prstGeom prst="roundRect">
            <a:avLst/>
          </a:pr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7D0929-E542-5226-68D4-F13C4D51ED36}"/>
              </a:ext>
            </a:extLst>
          </p:cNvPr>
          <p:cNvSpPr txBox="1"/>
          <p:nvPr/>
        </p:nvSpPr>
        <p:spPr>
          <a:xfrm>
            <a:off x="292917" y="2149401"/>
            <a:ext cx="3983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Base de données économiques et Sociales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Création 2013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Base d’information et de consultation du CSE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Obligatoire dans les Êtres de +50 salariés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0AEBDA1-1DE1-E3EE-EBA1-4EBF35E0A6AD}"/>
              </a:ext>
            </a:extLst>
          </p:cNvPr>
          <p:cNvSpPr/>
          <p:nvPr/>
        </p:nvSpPr>
        <p:spPr>
          <a:xfrm>
            <a:off x="118990" y="3099016"/>
            <a:ext cx="4169252" cy="947388"/>
          </a:xfrm>
          <a:prstGeom prst="roundRect">
            <a:avLst/>
          </a:pr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6EF3BF5-254B-D381-9E78-A89F2C0F6927}"/>
              </a:ext>
            </a:extLst>
          </p:cNvPr>
          <p:cNvSpPr txBox="1"/>
          <p:nvPr/>
        </p:nvSpPr>
        <p:spPr>
          <a:xfrm>
            <a:off x="329912" y="3161789"/>
            <a:ext cx="390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Contrat Sécurisation Professionnelle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Licenciement économique envisagé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Bénéfice de l’Allocation Retour Emploi (ARE)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Aptes à l’emploi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6D2D286-2BC5-C122-DC4D-8D2FEAE0B35A}"/>
              </a:ext>
            </a:extLst>
          </p:cNvPr>
          <p:cNvSpPr txBox="1"/>
          <p:nvPr/>
        </p:nvSpPr>
        <p:spPr>
          <a:xfrm>
            <a:off x="329912" y="4131431"/>
            <a:ext cx="390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PSE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Difficultés économiques, sauvegarder la compétitivité, cessation d’activité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Minimum 10 salariés dans une période de 30 jours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2E0D80F8-9342-EF68-CA28-64725B70C0BA}"/>
              </a:ext>
            </a:extLst>
          </p:cNvPr>
          <p:cNvSpPr/>
          <p:nvPr/>
        </p:nvSpPr>
        <p:spPr>
          <a:xfrm>
            <a:off x="118990" y="4106827"/>
            <a:ext cx="4169252" cy="1141258"/>
          </a:xfrm>
          <a:prstGeom prst="roundRect">
            <a:avLst/>
          </a:pr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Rectangle : coins arrondis 9">
            <a:extLst>
              <a:ext uri="{FF2B5EF4-FFF2-40B4-BE49-F238E27FC236}">
                <a16:creationId xmlns:a16="http://schemas.microsoft.com/office/drawing/2014/main" id="{5132E6C6-023D-8FC7-A8D1-A1FDAF17182D}"/>
              </a:ext>
            </a:extLst>
          </p:cNvPr>
          <p:cNvSpPr/>
          <p:nvPr/>
        </p:nvSpPr>
        <p:spPr>
          <a:xfrm>
            <a:off x="4572000" y="2149401"/>
            <a:ext cx="4389151" cy="2999680"/>
          </a:xfrm>
          <a:custGeom>
            <a:avLst/>
            <a:gdLst>
              <a:gd name="connsiteX0" fmla="*/ 0 w 3957830"/>
              <a:gd name="connsiteY0" fmla="*/ 438295 h 2629717"/>
              <a:gd name="connsiteX1" fmla="*/ 438295 w 3957830"/>
              <a:gd name="connsiteY1" fmla="*/ 0 h 2629717"/>
              <a:gd name="connsiteX2" fmla="*/ 3519535 w 3957830"/>
              <a:gd name="connsiteY2" fmla="*/ 0 h 2629717"/>
              <a:gd name="connsiteX3" fmla="*/ 3957830 w 3957830"/>
              <a:gd name="connsiteY3" fmla="*/ 438295 h 2629717"/>
              <a:gd name="connsiteX4" fmla="*/ 3957830 w 3957830"/>
              <a:gd name="connsiteY4" fmla="*/ 2191422 h 2629717"/>
              <a:gd name="connsiteX5" fmla="*/ 3519535 w 3957830"/>
              <a:gd name="connsiteY5" fmla="*/ 2629717 h 2629717"/>
              <a:gd name="connsiteX6" fmla="*/ 438295 w 3957830"/>
              <a:gd name="connsiteY6" fmla="*/ 2629717 h 2629717"/>
              <a:gd name="connsiteX7" fmla="*/ 0 w 3957830"/>
              <a:gd name="connsiteY7" fmla="*/ 2191422 h 2629717"/>
              <a:gd name="connsiteX8" fmla="*/ 0 w 3957830"/>
              <a:gd name="connsiteY8" fmla="*/ 438295 h 2629717"/>
              <a:gd name="connsiteX0" fmla="*/ 0 w 3957830"/>
              <a:gd name="connsiteY0" fmla="*/ 438295 h 2629717"/>
              <a:gd name="connsiteX1" fmla="*/ 438295 w 3957830"/>
              <a:gd name="connsiteY1" fmla="*/ 0 h 2629717"/>
              <a:gd name="connsiteX2" fmla="*/ 3519535 w 3957830"/>
              <a:gd name="connsiteY2" fmla="*/ 0 h 2629717"/>
              <a:gd name="connsiteX3" fmla="*/ 3957830 w 3957830"/>
              <a:gd name="connsiteY3" fmla="*/ 438295 h 2629717"/>
              <a:gd name="connsiteX4" fmla="*/ 3957830 w 3957830"/>
              <a:gd name="connsiteY4" fmla="*/ 2191422 h 2629717"/>
              <a:gd name="connsiteX5" fmla="*/ 3519535 w 3957830"/>
              <a:gd name="connsiteY5" fmla="*/ 2629717 h 2629717"/>
              <a:gd name="connsiteX6" fmla="*/ 438295 w 3957830"/>
              <a:gd name="connsiteY6" fmla="*/ 2629717 h 2629717"/>
              <a:gd name="connsiteX7" fmla="*/ 0 w 3957830"/>
              <a:gd name="connsiteY7" fmla="*/ 2191422 h 2629717"/>
              <a:gd name="connsiteX8" fmla="*/ 0 w 3957830"/>
              <a:gd name="connsiteY8" fmla="*/ 438295 h 2629717"/>
              <a:gd name="connsiteX0" fmla="*/ 0 w 3958303"/>
              <a:gd name="connsiteY0" fmla="*/ 43829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438295 w 3958303"/>
              <a:gd name="connsiteY6" fmla="*/ 2629717 h 2629717"/>
              <a:gd name="connsiteX7" fmla="*/ 0 w 3958303"/>
              <a:gd name="connsiteY7" fmla="*/ 2191422 h 2629717"/>
              <a:gd name="connsiteX8" fmla="*/ 0 w 3958303"/>
              <a:gd name="connsiteY8" fmla="*/ 438295 h 2629717"/>
              <a:gd name="connsiteX0" fmla="*/ 0 w 3958303"/>
              <a:gd name="connsiteY0" fmla="*/ 30113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438295 w 3958303"/>
              <a:gd name="connsiteY6" fmla="*/ 2629717 h 2629717"/>
              <a:gd name="connsiteX7" fmla="*/ 0 w 3958303"/>
              <a:gd name="connsiteY7" fmla="*/ 2191422 h 2629717"/>
              <a:gd name="connsiteX8" fmla="*/ 0 w 3958303"/>
              <a:gd name="connsiteY8" fmla="*/ 301135 h 2629717"/>
              <a:gd name="connsiteX0" fmla="*/ 0 w 3958303"/>
              <a:gd name="connsiteY0" fmla="*/ 30113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438295 w 3958303"/>
              <a:gd name="connsiteY6" fmla="*/ 2629717 h 2629717"/>
              <a:gd name="connsiteX7" fmla="*/ 0 w 3958303"/>
              <a:gd name="connsiteY7" fmla="*/ 2328582 h 2629717"/>
              <a:gd name="connsiteX8" fmla="*/ 0 w 3958303"/>
              <a:gd name="connsiteY8" fmla="*/ 301135 h 2629717"/>
              <a:gd name="connsiteX0" fmla="*/ 0 w 3958303"/>
              <a:gd name="connsiteY0" fmla="*/ 301135 h 2629717"/>
              <a:gd name="connsiteX1" fmla="*/ 438295 w 3958303"/>
              <a:gd name="connsiteY1" fmla="*/ 0 h 2629717"/>
              <a:gd name="connsiteX2" fmla="*/ 3519535 w 3958303"/>
              <a:gd name="connsiteY2" fmla="*/ 0 h 2629717"/>
              <a:gd name="connsiteX3" fmla="*/ 3957830 w 3958303"/>
              <a:gd name="connsiteY3" fmla="*/ 438295 h 2629717"/>
              <a:gd name="connsiteX4" fmla="*/ 3957830 w 3958303"/>
              <a:gd name="connsiteY4" fmla="*/ 2191422 h 2629717"/>
              <a:gd name="connsiteX5" fmla="*/ 3519535 w 3958303"/>
              <a:gd name="connsiteY5" fmla="*/ 2629717 h 2629717"/>
              <a:gd name="connsiteX6" fmla="*/ 255415 w 3958303"/>
              <a:gd name="connsiteY6" fmla="*/ 2599237 h 2629717"/>
              <a:gd name="connsiteX7" fmla="*/ 0 w 3958303"/>
              <a:gd name="connsiteY7" fmla="*/ 2328582 h 2629717"/>
              <a:gd name="connsiteX8" fmla="*/ 0 w 3958303"/>
              <a:gd name="connsiteY8" fmla="*/ 301135 h 2629717"/>
              <a:gd name="connsiteX0" fmla="*/ 0 w 3958303"/>
              <a:gd name="connsiteY0" fmla="*/ 211136 h 2631158"/>
              <a:gd name="connsiteX1" fmla="*/ 438295 w 3958303"/>
              <a:gd name="connsiteY1" fmla="*/ 1441 h 2631158"/>
              <a:gd name="connsiteX2" fmla="*/ 3519535 w 3958303"/>
              <a:gd name="connsiteY2" fmla="*/ 1441 h 2631158"/>
              <a:gd name="connsiteX3" fmla="*/ 3957830 w 3958303"/>
              <a:gd name="connsiteY3" fmla="*/ 439736 h 2631158"/>
              <a:gd name="connsiteX4" fmla="*/ 3957830 w 3958303"/>
              <a:gd name="connsiteY4" fmla="*/ 2192863 h 2631158"/>
              <a:gd name="connsiteX5" fmla="*/ 3519535 w 3958303"/>
              <a:gd name="connsiteY5" fmla="*/ 2631158 h 2631158"/>
              <a:gd name="connsiteX6" fmla="*/ 255415 w 3958303"/>
              <a:gd name="connsiteY6" fmla="*/ 2600678 h 2631158"/>
              <a:gd name="connsiteX7" fmla="*/ 0 w 3958303"/>
              <a:gd name="connsiteY7" fmla="*/ 2330023 h 2631158"/>
              <a:gd name="connsiteX8" fmla="*/ 0 w 3958303"/>
              <a:gd name="connsiteY8" fmla="*/ 211136 h 2631158"/>
              <a:gd name="connsiteX0" fmla="*/ 0 w 3961624"/>
              <a:gd name="connsiteY0" fmla="*/ 211136 h 2631158"/>
              <a:gd name="connsiteX1" fmla="*/ 438295 w 3961624"/>
              <a:gd name="connsiteY1" fmla="*/ 1441 h 2631158"/>
              <a:gd name="connsiteX2" fmla="*/ 3519535 w 3961624"/>
              <a:gd name="connsiteY2" fmla="*/ 1441 h 2631158"/>
              <a:gd name="connsiteX3" fmla="*/ 3957830 w 3961624"/>
              <a:gd name="connsiteY3" fmla="*/ 439736 h 2631158"/>
              <a:gd name="connsiteX4" fmla="*/ 3957830 w 3961624"/>
              <a:gd name="connsiteY4" fmla="*/ 2192863 h 2631158"/>
              <a:gd name="connsiteX5" fmla="*/ 3763375 w 3961624"/>
              <a:gd name="connsiteY5" fmla="*/ 2631158 h 2631158"/>
              <a:gd name="connsiteX6" fmla="*/ 255415 w 3961624"/>
              <a:gd name="connsiteY6" fmla="*/ 2600678 h 2631158"/>
              <a:gd name="connsiteX7" fmla="*/ 0 w 3961624"/>
              <a:gd name="connsiteY7" fmla="*/ 2330023 h 2631158"/>
              <a:gd name="connsiteX8" fmla="*/ 0 w 3961624"/>
              <a:gd name="connsiteY8" fmla="*/ 211136 h 2631158"/>
              <a:gd name="connsiteX0" fmla="*/ 0 w 3961624"/>
              <a:gd name="connsiteY0" fmla="*/ 211136 h 2631158"/>
              <a:gd name="connsiteX1" fmla="*/ 438295 w 3961624"/>
              <a:gd name="connsiteY1" fmla="*/ 1441 h 2631158"/>
              <a:gd name="connsiteX2" fmla="*/ 3519535 w 3961624"/>
              <a:gd name="connsiteY2" fmla="*/ 1441 h 2631158"/>
              <a:gd name="connsiteX3" fmla="*/ 3957830 w 3961624"/>
              <a:gd name="connsiteY3" fmla="*/ 211136 h 2631158"/>
              <a:gd name="connsiteX4" fmla="*/ 3957830 w 3961624"/>
              <a:gd name="connsiteY4" fmla="*/ 2192863 h 2631158"/>
              <a:gd name="connsiteX5" fmla="*/ 3763375 w 3961624"/>
              <a:gd name="connsiteY5" fmla="*/ 2631158 h 2631158"/>
              <a:gd name="connsiteX6" fmla="*/ 255415 w 3961624"/>
              <a:gd name="connsiteY6" fmla="*/ 2600678 h 2631158"/>
              <a:gd name="connsiteX7" fmla="*/ 0 w 3961624"/>
              <a:gd name="connsiteY7" fmla="*/ 2330023 h 2631158"/>
              <a:gd name="connsiteX8" fmla="*/ 0 w 3961624"/>
              <a:gd name="connsiteY8" fmla="*/ 211136 h 263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1624" h="2631158">
                <a:moveTo>
                  <a:pt x="0" y="211136"/>
                </a:moveTo>
                <a:cubicBezTo>
                  <a:pt x="0" y="-30928"/>
                  <a:pt x="13351" y="1441"/>
                  <a:pt x="438295" y="1441"/>
                </a:cubicBezTo>
                <a:lnTo>
                  <a:pt x="3519535" y="1441"/>
                </a:lnTo>
                <a:cubicBezTo>
                  <a:pt x="3990199" y="1441"/>
                  <a:pt x="3957830" y="-30928"/>
                  <a:pt x="3957830" y="211136"/>
                </a:cubicBezTo>
                <a:lnTo>
                  <a:pt x="3957830" y="2192863"/>
                </a:lnTo>
                <a:cubicBezTo>
                  <a:pt x="3957830" y="2434927"/>
                  <a:pt x="4005439" y="2631158"/>
                  <a:pt x="3763375" y="2631158"/>
                </a:cubicBezTo>
                <a:lnTo>
                  <a:pt x="255415" y="2600678"/>
                </a:lnTo>
                <a:cubicBezTo>
                  <a:pt x="13351" y="2600678"/>
                  <a:pt x="0" y="2572087"/>
                  <a:pt x="0" y="2330023"/>
                </a:cubicBezTo>
                <a:lnTo>
                  <a:pt x="0" y="211136"/>
                </a:lnTo>
                <a:close/>
              </a:path>
            </a:pathLst>
          </a:custGeom>
          <a:noFill/>
          <a:ln w="12700" cap="flat" cmpd="sng" algn="ctr">
            <a:solidFill>
              <a:srgbClr val="D1904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989C941-580B-BDE5-2B5A-F5A97C4D52DD}"/>
              </a:ext>
            </a:extLst>
          </p:cNvPr>
          <p:cNvSpPr txBox="1"/>
          <p:nvPr/>
        </p:nvSpPr>
        <p:spPr>
          <a:xfrm>
            <a:off x="4594479" y="2616558"/>
            <a:ext cx="4384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prstClr val="black"/>
                </a:solidFill>
                <a:latin typeface="Georgia"/>
              </a:rPr>
              <a:t>Accord d’entreprise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DS, Représentant élu du personnel, salarié mandaté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Doit contenir un préambule et un calendrier de négociations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Signés par des OS représentants plus de 50% des voix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Durée fixée à 5 ans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endParaRPr lang="fr-FR" sz="1200" dirty="0">
              <a:solidFill>
                <a:prstClr val="black"/>
              </a:solidFill>
              <a:latin typeface="Georgia"/>
            </a:endParaRP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Thèmes: rémunération, durée du travail, conditions de la mobilité, indemnités de licenciement, retraite…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endParaRPr lang="fr-FR" sz="1200" dirty="0">
              <a:solidFill>
                <a:prstClr val="black"/>
              </a:solidFill>
              <a:latin typeface="Georgia"/>
            </a:endParaRP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Georgia"/>
              </a:rPr>
              <a:t>Blocs de négociations: sujets « conservés par la branche: CDD, Prévoyance…</a:t>
            </a:r>
          </a:p>
          <a:p>
            <a:pPr marL="96838" indent="-96838">
              <a:buFont typeface="Arial" panose="020B0604020202020204" pitchFamily="34" charset="0"/>
              <a:buChar char="•"/>
            </a:pPr>
            <a:endParaRPr lang="fr-FR" sz="12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9A82B3D-1C0F-BBAF-B315-55A61AD0B3C6}"/>
              </a:ext>
            </a:extLst>
          </p:cNvPr>
          <p:cNvSpPr txBox="1">
            <a:spLocks/>
          </p:cNvSpPr>
          <p:nvPr/>
        </p:nvSpPr>
        <p:spPr>
          <a:xfrm>
            <a:off x="399888" y="223464"/>
            <a:ext cx="7448871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</a:rPr>
              <a:t>Principes de négociation</a:t>
            </a:r>
            <a:endParaRPr lang="fr-FR" b="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94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12DE3-4945-C19B-45DC-CC99031A999C}"/>
              </a:ext>
            </a:extLst>
          </p:cNvPr>
          <p:cNvSpPr txBox="1"/>
          <p:nvPr/>
        </p:nvSpPr>
        <p:spPr>
          <a:xfrm>
            <a:off x="514350" y="2721114"/>
            <a:ext cx="81153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  <a:latin typeface="Candara" panose="020E0502030303020204" pitchFamily="34" charset="0"/>
              </a:rPr>
              <a:t>Conduire les confrontations et résoudre les conflits</a:t>
            </a: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6531221-12AC-CBEA-FBE5-C88FC329AEBB}"/>
              </a:ext>
            </a:extLst>
          </p:cNvPr>
          <p:cNvSpPr txBox="1">
            <a:spLocks/>
          </p:cNvSpPr>
          <p:nvPr/>
        </p:nvSpPr>
        <p:spPr>
          <a:xfrm>
            <a:off x="137492" y="101120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/>
              <a:t>Gestion de situation de crise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53547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118"/>
            <a:ext cx="5893777" cy="452582"/>
          </a:xfrm>
        </p:spPr>
        <p:txBody>
          <a:bodyPr/>
          <a:lstStyle/>
          <a:p>
            <a:r>
              <a:rPr lang="fr-FR" dirty="0"/>
              <a:t>Quelles sont vos attentes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2967FC0-94A8-F4EB-8E03-1CD1FC291AC6}"/>
              </a:ext>
            </a:extLst>
          </p:cNvPr>
          <p:cNvGrpSpPr/>
          <p:nvPr/>
        </p:nvGrpSpPr>
        <p:grpSpPr>
          <a:xfrm>
            <a:off x="1761435" y="2491409"/>
            <a:ext cx="5195955" cy="2255292"/>
            <a:chOff x="1761435" y="2491409"/>
            <a:chExt cx="5195955" cy="22552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C3AFE22-B558-ADC9-95A4-613478B3E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435" y="2684354"/>
              <a:ext cx="1684130" cy="2062346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1FDE0BC-B8AB-4BD9-FBFB-05A19D80D536}"/>
                </a:ext>
              </a:extLst>
            </p:cNvPr>
            <p:cNvGrpSpPr/>
            <p:nvPr/>
          </p:nvGrpSpPr>
          <p:grpSpPr>
            <a:xfrm>
              <a:off x="4856371" y="2684355"/>
              <a:ext cx="2101019" cy="2062346"/>
              <a:chOff x="4856372" y="3731591"/>
              <a:chExt cx="1684130" cy="206823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A795EEA1-0B73-126B-ADD3-1C7DD8D70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6372" y="3731591"/>
                <a:ext cx="1684130" cy="206823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41A6C0E-A062-E4E3-080D-2B8B7898D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91359">
                <a:off x="5150503" y="4281005"/>
                <a:ext cx="409429" cy="480980"/>
              </a:xfrm>
              <a:prstGeom prst="rect">
                <a:avLst/>
              </a:prstGeom>
            </p:spPr>
          </p:pic>
        </p:grpSp>
        <p:cxnSp>
          <p:nvCxnSpPr>
            <p:cNvPr id="10" name="Connecteur en arc 9">
              <a:extLst>
                <a:ext uri="{FF2B5EF4-FFF2-40B4-BE49-F238E27FC236}">
                  <a16:creationId xmlns:a16="http://schemas.microsoft.com/office/drawing/2014/main" id="{3311C169-46F5-1440-0D66-DB6DDBC314E4}"/>
                </a:ext>
              </a:extLst>
            </p:cNvPr>
            <p:cNvCxnSpPr>
              <a:cxnSpLocks/>
            </p:cNvCxnSpPr>
            <p:nvPr/>
          </p:nvCxnSpPr>
          <p:spPr>
            <a:xfrm>
              <a:off x="3308903" y="3158126"/>
              <a:ext cx="1684130" cy="62777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6699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DD056AC-F49F-76A3-315D-FD5A9AF1E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103011" y="2491409"/>
              <a:ext cx="944924" cy="776290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D10ABEE-B508-0FA2-7E5E-8A24F34C5003}"/>
              </a:ext>
            </a:extLst>
          </p:cNvPr>
          <p:cNvSpPr txBox="1"/>
          <p:nvPr/>
        </p:nvSpPr>
        <p:spPr>
          <a:xfrm>
            <a:off x="4832982" y="203388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9999"/>
                </a:solidFill>
                <a:latin typeface="Candara" panose="020E0502030303020204" pitchFamily="34" charset="0"/>
              </a:rPr>
              <a:t>Gardez la photo !</a:t>
            </a:r>
          </a:p>
        </p:txBody>
      </p:sp>
    </p:spTree>
    <p:extLst>
      <p:ext uri="{BB962C8B-B14F-4D97-AF65-F5344CB8AC3E}">
        <p14:creationId xmlns:p14="http://schemas.microsoft.com/office/powerpoint/2010/main" val="4210165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12DE3-4945-C19B-45DC-CC99031A999C}"/>
              </a:ext>
            </a:extLst>
          </p:cNvPr>
          <p:cNvSpPr txBox="1"/>
          <p:nvPr/>
        </p:nvSpPr>
        <p:spPr>
          <a:xfrm>
            <a:off x="971600" y="1693140"/>
            <a:ext cx="6912768" cy="421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Conduire les confrontations et résoudre les conflits</a:t>
            </a: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Des voies sans issue (FSO)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Comprendre et gérer les émotions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Etablir une bonne communication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Ecouter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Remonter aux besoins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Adopter une démarche de résolution de problème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La coopération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Persécuteur, Victime, Sauveur (Sauveteur)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6531221-12AC-CBEA-FBE5-C88FC329AEBB}"/>
              </a:ext>
            </a:extLst>
          </p:cNvPr>
          <p:cNvSpPr txBox="1">
            <a:spLocks/>
          </p:cNvSpPr>
          <p:nvPr/>
        </p:nvSpPr>
        <p:spPr>
          <a:xfrm>
            <a:off x="137492" y="101120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Le fonctionnement des IRP</a:t>
            </a:r>
            <a:br>
              <a:rPr lang="fr-FR" dirty="0"/>
            </a:br>
            <a:r>
              <a:rPr lang="fr-FR" sz="2400" dirty="0"/>
              <a:t>Gestion de situation de crise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34BD31-866D-F21F-65FF-89B6B2084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48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912DE3-4945-C19B-45DC-CC99031A999C}"/>
              </a:ext>
            </a:extLst>
          </p:cNvPr>
          <p:cNvSpPr txBox="1"/>
          <p:nvPr/>
        </p:nvSpPr>
        <p:spPr>
          <a:xfrm>
            <a:off x="76200" y="1656871"/>
            <a:ext cx="6912768" cy="421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Candara" panose="020E0502030303020204" pitchFamily="34" charset="0"/>
              </a:rPr>
              <a:t>Conduire les confrontations et résoudre les conflits</a:t>
            </a: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endParaRPr lang="fr-FR" sz="20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Des voies sans issue (FSO)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Comprendre et gérer les émotions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Etablir une bonne communication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Ecouter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Remonter aux besoins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Adopter une démarche de résolution de problème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La coopération</a:t>
            </a:r>
          </a:p>
          <a:p>
            <a:pPr marL="1185863" lvl="2" indent="-271463">
              <a:spcBef>
                <a:spcPct val="20000"/>
              </a:spcBef>
              <a:buFont typeface="Wingdings 2"/>
              <a:buChar char="P"/>
            </a:pPr>
            <a:r>
              <a:rPr lang="fr-FR" sz="2000" dirty="0">
                <a:solidFill>
                  <a:prstClr val="black"/>
                </a:solidFill>
                <a:latin typeface="Candara" panose="020E0502030303020204" pitchFamily="34" charset="0"/>
              </a:rPr>
              <a:t>Persécuteur, Victime, Sauveur (Sauveteur)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E6531221-12AC-CBEA-FBE5-C88FC329AEBB}"/>
              </a:ext>
            </a:extLst>
          </p:cNvPr>
          <p:cNvSpPr txBox="1">
            <a:spLocks/>
          </p:cNvSpPr>
          <p:nvPr/>
        </p:nvSpPr>
        <p:spPr>
          <a:xfrm>
            <a:off x="137492" y="101120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/>
              <a:t>Gestion de situation de crise</a:t>
            </a:r>
            <a:endParaRPr lang="fr-FR" b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6E0986-43DB-DBA9-59AE-6B4266DC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656871"/>
            <a:ext cx="3073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1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76563B-1871-797C-BC95-93E40B06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B15D4B8-CCD5-F4B1-E52F-6989B22C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D0EB1E3-159F-B412-5F0A-7D36BAECD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3697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chemeClr val="tx1"/>
                </a:solidFill>
                <a:prstDash val="sysDot"/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defRPr/>
            </a:pPr>
            <a:endParaRPr lang="fr-FR" altLang="fr-FR" sz="1400">
              <a:latin typeface="Candara" panose="020E0502030303020204" pitchFamily="34" charset="0"/>
              <a:ea typeface="Georgia" charset="0"/>
              <a:cs typeface="Georgia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E076ED18-E552-3237-4B0E-3B14508812FF}"/>
              </a:ext>
            </a:extLst>
          </p:cNvPr>
          <p:cNvGrpSpPr>
            <a:grpSpLocks/>
          </p:cNvGrpSpPr>
          <p:nvPr/>
        </p:nvGrpSpPr>
        <p:grpSpPr bwMode="auto">
          <a:xfrm>
            <a:off x="891209" y="2115370"/>
            <a:ext cx="7361581" cy="4345770"/>
            <a:chOff x="535" y="340"/>
            <a:chExt cx="5150" cy="3375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73BAD159-26FE-FDF0-5B25-3B4678A14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" y="845"/>
              <a:ext cx="4380" cy="2585"/>
              <a:chOff x="1519" y="1253"/>
              <a:chExt cx="2792" cy="2614"/>
            </a:xfrm>
          </p:grpSpPr>
          <p:sp>
            <p:nvSpPr>
              <p:cNvPr id="25" name="Line 6">
                <a:extLst>
                  <a:ext uri="{FF2B5EF4-FFF2-40B4-BE49-F238E27FC236}">
                    <a16:creationId xmlns:a16="http://schemas.microsoft.com/office/drawing/2014/main" id="{956A6FF2-88C1-F5C4-EA4A-948DB3443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253"/>
                <a:ext cx="0" cy="261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ndara" panose="020E0502030303020204" pitchFamily="34" charset="0"/>
                </a:endParaRPr>
              </a:p>
            </p:txBody>
          </p:sp>
          <p:sp>
            <p:nvSpPr>
              <p:cNvPr id="26" name="Line 7">
                <a:extLst>
                  <a:ext uri="{FF2B5EF4-FFF2-40B4-BE49-F238E27FC236}">
                    <a16:creationId xmlns:a16="http://schemas.microsoft.com/office/drawing/2014/main" id="{89985885-18CB-06F8-52A8-8AEC75362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915" y="2462"/>
                <a:ext cx="0" cy="279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0BC2B9-650F-15DE-0822-E639C4C84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172" y="1047"/>
              <a:ext cx="163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rnd">
                  <a:solidFill>
                    <a:schemeClr val="tx1"/>
                  </a:solidFill>
                  <a:prstDash val="sysDot"/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algn="just" eaLnBrk="1" hangingPunct="1">
                <a:defRPr/>
              </a:pPr>
              <a:r>
                <a:rPr lang="fr-FR" altLang="fr-FR" sz="1600" b="1" dirty="0">
                  <a:solidFill>
                    <a:srgbClr val="C00000"/>
                  </a:solidFill>
                  <a:latin typeface="Candara" panose="020E0502030303020204" pitchFamily="34" charset="0"/>
                  <a:ea typeface="Georgia" charset="0"/>
                  <a:cs typeface="Georgia" charset="0"/>
                </a:rPr>
                <a:t>Obtenir des gains</a:t>
              </a:r>
              <a:endParaRPr lang="fr-FR" altLang="fr-FR" sz="1600" b="1" i="1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BEA305-C4D3-4279-CB22-D7EF45796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3475"/>
              <a:ext cx="173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rnd">
                  <a:solidFill>
                    <a:schemeClr val="tx1"/>
                  </a:solidFill>
                  <a:prstDash val="sysDot"/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600" b="1" dirty="0">
                  <a:solidFill>
                    <a:srgbClr val="C00000"/>
                  </a:solidFill>
                  <a:latin typeface="Candara" panose="020E0502030303020204" pitchFamily="34" charset="0"/>
                  <a:ea typeface="Georgia" charset="0"/>
                  <a:cs typeface="Georgia" charset="0"/>
                </a:rPr>
                <a:t>Maintenir la relation</a:t>
              </a:r>
              <a:endParaRPr lang="fr-FR" altLang="fr-FR" sz="1600" b="1" i="1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E2A194E7-4CCC-1A74-AFF8-EAAE0A358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6" y="935"/>
              <a:ext cx="679" cy="2133"/>
            </a:xfrm>
            <a:prstGeom prst="line">
              <a:avLst/>
            </a:prstGeom>
            <a:noFill/>
            <a:ln w="76200" cap="rnd">
              <a:solidFill>
                <a:srgbClr val="FF3300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fr-FR" sz="1800"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379F1AAB-A24D-4764-50B2-00A6AC491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6" y="2976"/>
              <a:ext cx="3586" cy="182"/>
            </a:xfrm>
            <a:prstGeom prst="line">
              <a:avLst/>
            </a:prstGeom>
            <a:noFill/>
            <a:ln w="76200" cap="rnd">
              <a:solidFill>
                <a:srgbClr val="FF3300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fr-FR" sz="1800"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B82BB63A-CC5F-85CE-0327-493E5563F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1" y="1389"/>
              <a:ext cx="2627" cy="1724"/>
            </a:xfrm>
            <a:prstGeom prst="line">
              <a:avLst/>
            </a:prstGeom>
            <a:noFill/>
            <a:ln w="76200" cap="rnd">
              <a:solidFill>
                <a:schemeClr val="accent1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fr-FR" sz="1800">
                <a:latin typeface="Candara" panose="020E0502030303020204" pitchFamily="34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27" name="AutoShape 13">
            <a:extLst>
              <a:ext uri="{FF2B5EF4-FFF2-40B4-BE49-F238E27FC236}">
                <a16:creationId xmlns:a16="http://schemas.microsoft.com/office/drawing/2014/main" id="{46D471FB-7AA1-B74C-4624-928FF63B5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039" y="1845794"/>
            <a:ext cx="2464826" cy="1119455"/>
          </a:xfrm>
          <a:prstGeom prst="wedgeEllipseCallout">
            <a:avLst>
              <a:gd name="adj1" fmla="val -58853"/>
              <a:gd name="adj2" fmla="val 59732"/>
            </a:avLst>
          </a:prstGeom>
          <a:solidFill>
            <a:srgbClr val="CCEC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b="1" i="1" u="sng" dirty="0">
                <a:solidFill>
                  <a:srgbClr val="000066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Autorité :</a:t>
            </a:r>
          </a:p>
          <a:p>
            <a:pPr algn="ctr" eaLnBrk="1" hangingPunct="1">
              <a:defRPr/>
            </a:pPr>
            <a:r>
              <a:rPr lang="fr-FR" altLang="fr-FR" sz="1400" b="1" i="1" dirty="0">
                <a:solidFill>
                  <a:srgbClr val="000066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Imposer ce qui est non négociable</a:t>
            </a:r>
          </a:p>
        </p:txBody>
      </p:sp>
      <p:sp>
        <p:nvSpPr>
          <p:cNvPr id="28" name="AutoShape 14">
            <a:extLst>
              <a:ext uri="{FF2B5EF4-FFF2-40B4-BE49-F238E27FC236}">
                <a16:creationId xmlns:a16="http://schemas.microsoft.com/office/drawing/2014/main" id="{AF75563F-AB3F-034F-6AFB-F9D3278E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235" y="2744982"/>
            <a:ext cx="2464826" cy="1119455"/>
          </a:xfrm>
          <a:prstGeom prst="wedgeEllipseCallout">
            <a:avLst>
              <a:gd name="adj1" fmla="val -67579"/>
              <a:gd name="adj2" fmla="val 25616"/>
            </a:avLst>
          </a:prstGeom>
          <a:solidFill>
            <a:srgbClr val="CCECFF"/>
          </a:solidFill>
          <a:ln w="19050" cap="rnd">
            <a:solidFill>
              <a:schemeClr val="tx1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fr-FR" sz="1400" b="1" i="1" u="sng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Négociation :</a:t>
            </a:r>
          </a:p>
          <a:p>
            <a:pPr algn="ctr" eaLnBrk="1" hangingPunct="1">
              <a:defRPr/>
            </a:pPr>
            <a:r>
              <a:rPr lang="fr-FR" altLang="fr-FR" sz="1400" b="1" i="1" dirty="0">
                <a:solidFill>
                  <a:srgbClr val="C00000"/>
                </a:solidFill>
                <a:latin typeface="Candara" panose="020E0502030303020204" pitchFamily="34" charset="0"/>
                <a:ea typeface="Georgia" charset="0"/>
                <a:cs typeface="Georgia" charset="0"/>
              </a:rPr>
              <a:t>Faire des concessions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6DCA0FD2-C443-C727-2B77-99CD31C3DC5D}"/>
              </a:ext>
            </a:extLst>
          </p:cNvPr>
          <p:cNvSpPr txBox="1">
            <a:spLocks/>
          </p:cNvSpPr>
          <p:nvPr/>
        </p:nvSpPr>
        <p:spPr>
          <a:xfrm>
            <a:off x="77807" y="57298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/>
              <a:t>Gestion de situation de crise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9D4175-4797-559F-C2FF-B27D15720DBE}"/>
              </a:ext>
            </a:extLst>
          </p:cNvPr>
          <p:cNvSpPr txBox="1"/>
          <p:nvPr/>
        </p:nvSpPr>
        <p:spPr>
          <a:xfrm>
            <a:off x="-16185" y="1319702"/>
            <a:ext cx="438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/>
              <a:t>Négocier : faire des concessions réciproques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25357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6313426-DAD9-3000-ABE4-954F129C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3CCBA7D8-4DA5-D4C4-C4C6-845A5FECA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50" y="2071171"/>
            <a:ext cx="3168650" cy="1079500"/>
          </a:xfrm>
          <a:prstGeom prst="downArrow">
            <a:avLst>
              <a:gd name="adj1" fmla="val 46435"/>
              <a:gd name="adj2" fmla="val 45588"/>
            </a:avLst>
          </a:prstGeom>
          <a:solidFill>
            <a:srgbClr val="00A3D6"/>
          </a:solidFill>
          <a:ln w="19050" cap="rnd">
            <a:solidFill>
              <a:sysClr val="windowText" lastClr="000000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ndara" panose="020E0502030303020204" pitchFamily="34" charset="0"/>
                <a:ea typeface="Georgia" charset="0"/>
                <a:cs typeface="Georgia" charset="0"/>
              </a:rPr>
              <a:t>Concertation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BEF9C8BC-F892-2EAC-9623-4CF9573B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274" y="3576250"/>
            <a:ext cx="3168650" cy="1079500"/>
          </a:xfrm>
          <a:prstGeom prst="downArrow">
            <a:avLst>
              <a:gd name="adj1" fmla="val 46435"/>
              <a:gd name="adj2" fmla="val 45588"/>
            </a:avLst>
          </a:prstGeom>
          <a:solidFill>
            <a:srgbClr val="FFCC00"/>
          </a:solidFill>
          <a:ln w="19050" cap="rnd">
            <a:solidFill>
              <a:sysClr val="windowText" lastClr="000000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Georgia" charset="0"/>
                <a:cs typeface="Georgia" charset="0"/>
              </a:rPr>
              <a:t>Confrontation</a:t>
            </a: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16501908-9C6F-657A-26D8-3518E5D32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274" y="5081329"/>
            <a:ext cx="3168650" cy="1079500"/>
          </a:xfrm>
          <a:prstGeom prst="downArrow">
            <a:avLst>
              <a:gd name="adj1" fmla="val 46435"/>
              <a:gd name="adj2" fmla="val 45588"/>
            </a:avLst>
          </a:prstGeom>
          <a:solidFill>
            <a:srgbClr val="00A3D6"/>
          </a:solidFill>
          <a:ln w="19050" cap="rnd">
            <a:solidFill>
              <a:sysClr val="windowText" lastClr="000000"/>
            </a:solidFill>
            <a:prstDash val="sysDot"/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ndara" panose="020E0502030303020204" pitchFamily="34" charset="0"/>
                <a:ea typeface="Georgia" charset="0"/>
                <a:cs typeface="Georgia" charset="0"/>
              </a:rPr>
              <a:t>Conclusion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493D762F-EBE4-7B4F-A009-B69F53A736AB}"/>
              </a:ext>
            </a:extLst>
          </p:cNvPr>
          <p:cNvSpPr txBox="1">
            <a:spLocks/>
          </p:cNvSpPr>
          <p:nvPr/>
        </p:nvSpPr>
        <p:spPr>
          <a:xfrm>
            <a:off x="134153" y="120086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>
                <a:latin typeface="Candara" panose="020E0502030303020204" pitchFamily="34" charset="0"/>
              </a:rPr>
              <a:t>Conduite des confrontations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648A28-6EF1-3A5D-44CC-DD3777F7FDA7}"/>
              </a:ext>
            </a:extLst>
          </p:cNvPr>
          <p:cNvSpPr txBox="1"/>
          <p:nvPr/>
        </p:nvSpPr>
        <p:spPr>
          <a:xfrm>
            <a:off x="129202" y="1701839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ndara" panose="020E0502030303020204" pitchFamily="34" charset="0"/>
              </a:rPr>
              <a:t>Les 3 moments d’une négociation</a:t>
            </a:r>
          </a:p>
        </p:txBody>
      </p:sp>
    </p:spTree>
    <p:extLst>
      <p:ext uri="{BB962C8B-B14F-4D97-AF65-F5344CB8AC3E}">
        <p14:creationId xmlns:p14="http://schemas.microsoft.com/office/powerpoint/2010/main" val="3457375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3B7637-3E2E-4EF2-C7C7-7927B186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6313426-DAD9-3000-ABE4-954F129C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493D762F-EBE4-7B4F-A009-B69F53A736AB}"/>
              </a:ext>
            </a:extLst>
          </p:cNvPr>
          <p:cNvSpPr txBox="1">
            <a:spLocks/>
          </p:cNvSpPr>
          <p:nvPr/>
        </p:nvSpPr>
        <p:spPr>
          <a:xfrm>
            <a:off x="134153" y="120086"/>
            <a:ext cx="7058438" cy="75738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dirty="0"/>
              <a:t>3 - Les relations sociales</a:t>
            </a:r>
            <a:br>
              <a:rPr lang="fr-FR" dirty="0"/>
            </a:br>
            <a:r>
              <a:rPr lang="fr-FR" sz="2400" b="0" dirty="0">
                <a:latin typeface="Candara" panose="020E0502030303020204" pitchFamily="34" charset="0"/>
              </a:rPr>
              <a:t>Bilan social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AD6FC9-FA28-1E8E-21D0-5B3E04CB13B2}"/>
              </a:ext>
            </a:extLst>
          </p:cNvPr>
          <p:cNvSpPr txBox="1"/>
          <p:nvPr/>
        </p:nvSpPr>
        <p:spPr>
          <a:xfrm>
            <a:off x="539014" y="1357162"/>
            <a:ext cx="8460607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b="1" dirty="0">
                <a:latin typeface="Candara" panose="020E0502030303020204" pitchFamily="34" charset="0"/>
                <a:ea typeface="Roboto" panose="02000000000000000000" pitchFamily="2" charset="0"/>
              </a:rPr>
              <a:t>Rôle ? </a:t>
            </a: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Apprécier la </a:t>
            </a:r>
            <a:r>
              <a:rPr lang="fr-FR" sz="1600" b="1" dirty="0">
                <a:latin typeface="Candara" panose="020E0502030303020204" pitchFamily="34" charset="0"/>
                <a:ea typeface="Roboto" panose="02000000000000000000" pitchFamily="2" charset="0"/>
              </a:rPr>
              <a:t>situation sociale de l'entreprise </a:t>
            </a: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dans son ensemble en mettant en lumière des données chiffrées spécifiques.</a:t>
            </a:r>
          </a:p>
          <a:p>
            <a:pPr>
              <a:spcBef>
                <a:spcPct val="20000"/>
              </a:spcBef>
              <a:defRPr/>
            </a:pPr>
            <a:endParaRPr lang="fr-FR" sz="1600" dirty="0">
              <a:latin typeface="Candara" panose="020E0502030303020204" pitchFamily="34" charset="0"/>
              <a:ea typeface="Roboto" panose="02000000000000000000" pitchFamily="2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i="1" dirty="0">
                <a:latin typeface="Candara" panose="020E0502030303020204" pitchFamily="34" charset="0"/>
                <a:ea typeface="Roboto" panose="02000000000000000000" pitchFamily="2" charset="0"/>
              </a:rPr>
              <a:t>« Tout employeur d’au moins </a:t>
            </a:r>
            <a:r>
              <a:rPr lang="fr-FR" sz="1600" b="1" i="1" dirty="0">
                <a:latin typeface="Candara" panose="020E0502030303020204" pitchFamily="34" charset="0"/>
                <a:ea typeface="Roboto" panose="02000000000000000000" pitchFamily="2" charset="0"/>
              </a:rPr>
              <a:t>300 salariés </a:t>
            </a:r>
            <a:r>
              <a:rPr lang="fr-FR" sz="1600" i="1" dirty="0">
                <a:latin typeface="Candara" panose="020E0502030303020204" pitchFamily="34" charset="0"/>
                <a:ea typeface="Roboto" panose="02000000000000000000" pitchFamily="2" charset="0"/>
              </a:rPr>
              <a:t>doit établir chaque année un bilan social qui regroupe les principales données chiffrées reflétant la situation de l’entreprise dans le domaine social, enregistre les réalisations effectuées et mesure les </a:t>
            </a:r>
            <a:r>
              <a:rPr lang="fr-FR" sz="1600" b="1" i="1" dirty="0">
                <a:latin typeface="Candara" panose="020E0502030303020204" pitchFamily="34" charset="0"/>
                <a:ea typeface="Roboto" panose="02000000000000000000" pitchFamily="2" charset="0"/>
              </a:rPr>
              <a:t>changements intervenus au cours de l’année échue et des deux années précédentes</a:t>
            </a:r>
            <a:r>
              <a:rPr lang="fr-FR" sz="1600" i="1" dirty="0">
                <a:latin typeface="Candara" panose="020E0502030303020204" pitchFamily="34" charset="0"/>
                <a:ea typeface="Roboto" panose="02000000000000000000" pitchFamily="2" charset="0"/>
              </a:rPr>
              <a:t>. »</a:t>
            </a:r>
          </a:p>
          <a:p>
            <a:pPr>
              <a:spcBef>
                <a:spcPct val="20000"/>
              </a:spcBef>
              <a:defRPr/>
            </a:pPr>
            <a:endParaRPr lang="fr-FR" sz="1600" dirty="0">
              <a:latin typeface="Candara" panose="020E0502030303020204" pitchFamily="34" charset="0"/>
              <a:ea typeface="Roboto" panose="02000000000000000000" pitchFamily="2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Les informations du bilan social doivent être intégrées à la base de données unique de données économiques, sociales et environnementales (BDESE).</a:t>
            </a:r>
          </a:p>
          <a:p>
            <a:pPr>
              <a:spcBef>
                <a:spcPct val="20000"/>
              </a:spcBef>
              <a:defRPr/>
            </a:pPr>
            <a:endParaRPr lang="fr-FR" sz="1600" dirty="0">
              <a:latin typeface="Candara" panose="020E0502030303020204" pitchFamily="34" charset="0"/>
              <a:ea typeface="Roboto" panose="02000000000000000000" pitchFamily="2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Les entreprises de moins de 50 salariés peuvent instaurer, en lieu et place du bilan social, un BSI</a:t>
            </a:r>
            <a:r>
              <a:rPr lang="fr-FR" sz="1600" u="sng" dirty="0">
                <a:latin typeface="Candara" panose="020E0502030303020204" pitchFamily="34" charset="0"/>
                <a:ea typeface="Roboto" panose="02000000000000000000" pitchFamily="2" charset="0"/>
              </a:rPr>
              <a:t> </a:t>
            </a:r>
            <a:r>
              <a:rPr lang="fr-FR" sz="1600" dirty="0">
                <a:latin typeface="Candara" panose="020E0502030303020204" pitchFamily="34" charset="0"/>
                <a:ea typeface="Roboto" panose="02000000000000000000" pitchFamily="2" charset="0"/>
              </a:rPr>
              <a:t>(Bilan Social Individuel).</a:t>
            </a:r>
            <a:endParaRPr lang="fr-FR" sz="1600" u="sng" dirty="0">
              <a:latin typeface="Candara" panose="020E0502030303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03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885744" y="2460923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1 document incontournable et 1 méthodologie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lang="fr-FR" sz="2000" dirty="0"/>
              <a:t>1 document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: Règlement intérieur de l’entreprise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1 méthodologie : Fait Sentiment Opinion (FSO)</a:t>
            </a:r>
          </a:p>
        </p:txBody>
      </p:sp>
    </p:spTree>
    <p:extLst>
      <p:ext uri="{BB962C8B-B14F-4D97-AF65-F5344CB8AC3E}">
        <p14:creationId xmlns:p14="http://schemas.microsoft.com/office/powerpoint/2010/main" val="2567109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1608482" y="1942137"/>
            <a:ext cx="5927035" cy="34224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Définition d’un Fait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1800" dirty="0"/>
              <a:t>Une information</a:t>
            </a:r>
          </a:p>
          <a:p>
            <a:r>
              <a:rPr lang="fr-FR" sz="1800" dirty="0"/>
              <a:t>Un acte, un événement observable, vérifiable à tout moment par tout le monde.</a:t>
            </a:r>
          </a:p>
          <a:p>
            <a:r>
              <a:rPr lang="fr-FR" sz="1800" dirty="0"/>
              <a:t>Un fait incontestable, non négociable, indéniable, irréfutable.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48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C1A87C8-03F2-4403-7CE9-6AB1D6BE8E84}"/>
              </a:ext>
            </a:extLst>
          </p:cNvPr>
          <p:cNvSpPr txBox="1">
            <a:spLocks/>
          </p:cNvSpPr>
          <p:nvPr/>
        </p:nvSpPr>
        <p:spPr>
          <a:xfrm>
            <a:off x="744111" y="1931989"/>
            <a:ext cx="7655777" cy="3579811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Définition d’une Opinion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1800" dirty="0"/>
              <a:t>Du domaine des croyances</a:t>
            </a:r>
          </a:p>
          <a:p>
            <a:r>
              <a:rPr lang="fr-FR" sz="1800" dirty="0"/>
              <a:t>Une pensée individuelle ou collective, donc appartenant à un</a:t>
            </a:r>
            <a:r>
              <a:rPr lang="fr-FR" sz="1800" b="1" dirty="0"/>
              <a:t> cadre de référence </a:t>
            </a:r>
            <a:r>
              <a:rPr lang="fr-FR" sz="1800" dirty="0"/>
              <a:t>(à une personne ou un groupe de personnes).</a:t>
            </a:r>
          </a:p>
          <a:p>
            <a:r>
              <a:rPr lang="fr-FR" sz="1800" dirty="0"/>
              <a:t>N’implique que celui qui l’exprime ou se l’approprie.</a:t>
            </a:r>
          </a:p>
          <a:p>
            <a:r>
              <a:rPr lang="fr-FR" sz="1800" dirty="0"/>
              <a:t>Proche d’un jugement de valeur</a:t>
            </a:r>
          </a:p>
          <a:p>
            <a:endParaRPr lang="fr-FR" sz="1800" dirty="0"/>
          </a:p>
          <a:p>
            <a:endParaRPr lang="fr-FR" sz="1800" dirty="0"/>
          </a:p>
          <a:p>
            <a:pPr marL="0" indent="0">
              <a:buNone/>
            </a:pPr>
            <a:r>
              <a:rPr lang="fr-FR" sz="1800" dirty="0"/>
              <a:t>Nous pouvons négocier, argumenter sur une opinion, la faire bouger, la modifier.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95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  <a:endParaRPr lang="fr-FR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589896" y="2012670"/>
            <a:ext cx="8210712" cy="3029229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lang="fr-FR" sz="1800" b="1" dirty="0">
                <a:solidFill>
                  <a:schemeClr val="tx1"/>
                </a:solidFill>
              </a:rPr>
              <a:t>Définition d’un Sentiment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2000" dirty="0"/>
              <a:t>Du domaine de l’affect</a:t>
            </a:r>
          </a:p>
          <a:p>
            <a:r>
              <a:rPr lang="fr-FR" sz="2000" dirty="0"/>
              <a:t>La personne exprime son ressenti du moment, du contexte, de la situation, de la personne face à soi. L’expression du sentiment crée un climat favorable à un échange productif.</a:t>
            </a:r>
          </a:p>
          <a:p>
            <a:r>
              <a:rPr lang="fr-FR" sz="2000" dirty="0"/>
              <a:t>Quand la personne exprime son ressenti, elle exprime un sentiment qui lui appartient. Il est donc également incontestable, non négociable, indéniable, irréfutable.</a:t>
            </a: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60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 </a:t>
            </a:r>
            <a:br>
              <a:rPr lang="fr-FR" dirty="0"/>
            </a:br>
            <a:r>
              <a:rPr lang="fr-FR" sz="2400" b="0" dirty="0"/>
              <a:t>Méthode FSO</a:t>
            </a:r>
            <a:endParaRPr lang="fr-FR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98EF91-88B0-FD37-72EE-CD07D59E588F}"/>
              </a:ext>
            </a:extLst>
          </p:cNvPr>
          <p:cNvSpPr txBox="1">
            <a:spLocks/>
          </p:cNvSpPr>
          <p:nvPr/>
        </p:nvSpPr>
        <p:spPr>
          <a:xfrm>
            <a:off x="628488" y="2102217"/>
            <a:ext cx="8210712" cy="265356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En résumé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r>
              <a:rPr lang="fr-FR" sz="1800" dirty="0"/>
              <a:t>Fait et Sentiment ne sont pas négociables</a:t>
            </a:r>
          </a:p>
          <a:p>
            <a:r>
              <a:rPr lang="fr-FR" sz="1800" dirty="0"/>
              <a:t>Opinion présente un caractère négociable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i="1" dirty="0"/>
              <a:t>Exemple : « Ce collaborateur n’est pas à la hauteur de ce qu’attend l’entreprise »</a:t>
            </a:r>
          </a:p>
          <a:p>
            <a:endParaRPr lang="fr-FR" sz="1800" dirty="0"/>
          </a:p>
          <a:p>
            <a:endParaRPr lang="fr-FR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94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78FDEE6-6620-13E7-AB87-19FC6C01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D37A338-7BE2-24D7-2A3B-F0777DBC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6" y="362365"/>
            <a:ext cx="6945745" cy="452582"/>
          </a:xfrm>
        </p:spPr>
        <p:txBody>
          <a:bodyPr/>
          <a:lstStyle/>
          <a:p>
            <a:r>
              <a:rPr lang="fr-FR" dirty="0"/>
              <a:t>Les 5 sujets abordés</a:t>
            </a:r>
          </a:p>
        </p:txBody>
      </p:sp>
      <p:sp>
        <p:nvSpPr>
          <p:cNvPr id="4" name="Espace réservé du contenu 7">
            <a:extLst>
              <a:ext uri="{FF2B5EF4-FFF2-40B4-BE49-F238E27FC236}">
                <a16:creationId xmlns:a16="http://schemas.microsoft.com/office/drawing/2014/main" id="{36144128-78E3-3F17-4F6F-07DF470A26A6}"/>
              </a:ext>
            </a:extLst>
          </p:cNvPr>
          <p:cNvSpPr txBox="1">
            <a:spLocks/>
          </p:cNvSpPr>
          <p:nvPr/>
        </p:nvSpPr>
        <p:spPr>
          <a:xfrm>
            <a:off x="1359509" y="2005316"/>
            <a:ext cx="7138448" cy="168541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lang="fr-FR" dirty="0"/>
              <a:t>Le cadre juridique pour manager</a:t>
            </a: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Recruter, intégrer et fidéliser</a:t>
            </a: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Les relations sociales</a:t>
            </a: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lang="fr-FR" dirty="0"/>
              <a:t>L’entretien de recadrage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v"/>
              <a:defRPr/>
            </a:pPr>
            <a:r>
              <a:rPr lang="fr-FR" baseline="0" dirty="0"/>
              <a:t>Commu</a:t>
            </a:r>
            <a:r>
              <a:rPr lang="fr-FR" dirty="0"/>
              <a:t>nication institutionnelle et réseaux sociaux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33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</a:t>
            </a:r>
            <a:br>
              <a:rPr lang="fr-FR" dirty="0"/>
            </a:br>
            <a:r>
              <a:rPr lang="fr-FR" sz="2000" b="0" dirty="0"/>
              <a:t>Déroulement de l’entretien 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3C3C3D-DAD4-5BC9-35BA-2854D460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70" t="51992" r="27702" b="14777"/>
          <a:stretch/>
        </p:blipFill>
        <p:spPr>
          <a:xfrm>
            <a:off x="423042" y="1900431"/>
            <a:ext cx="8377566" cy="368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2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Le recadrage</a:t>
            </a:r>
            <a:br>
              <a:rPr lang="fr-FR" dirty="0"/>
            </a:br>
            <a:r>
              <a:rPr lang="fr-FR" sz="2000" b="0" dirty="0"/>
              <a:t>Exercice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589896" y="1579102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4B7D84-F65B-A233-D586-7A7ACBAEF11B}"/>
              </a:ext>
            </a:extLst>
          </p:cNvPr>
          <p:cNvSpPr txBox="1">
            <a:spLocks/>
          </p:cNvSpPr>
          <p:nvPr/>
        </p:nvSpPr>
        <p:spPr>
          <a:xfrm>
            <a:off x="589896" y="2012670"/>
            <a:ext cx="8210712" cy="3029229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lang="fr-FR" sz="1800" b="1" dirty="0">
                <a:solidFill>
                  <a:schemeClr val="tx1"/>
                </a:solidFill>
              </a:rPr>
              <a:t>Vous devez annoncer à une personne de votre équipe qu’elle sent mauvais et que ses collègues se plaignent de son odeur.</a:t>
            </a:r>
          </a:p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endParaRPr lang="fr-FR" sz="1800" b="1" dirty="0">
              <a:solidFill>
                <a:schemeClr val="tx1"/>
              </a:solidFill>
            </a:endParaRPr>
          </a:p>
          <a:p>
            <a:pPr marL="127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None/>
              <a:defRPr/>
            </a:pPr>
            <a:r>
              <a:rPr lang="fr-FR" sz="1800" b="1">
                <a:solidFill>
                  <a:schemeClr val="tx1"/>
                </a:solidFill>
              </a:rPr>
              <a:t>Comment procédez-vous </a:t>
            </a:r>
            <a:r>
              <a:rPr lang="fr-FR" sz="1800" b="1" dirty="0">
                <a:solidFill>
                  <a:schemeClr val="tx1"/>
                </a:solidFill>
              </a:rPr>
              <a:t>?</a:t>
            </a:r>
            <a:endParaRPr lang="fr-FR" sz="2000" dirty="0"/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99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rgbClr val="669999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495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7611717" cy="452582"/>
          </a:xfrm>
        </p:spPr>
        <p:txBody>
          <a:bodyPr/>
          <a:lstStyle/>
          <a:p>
            <a:r>
              <a:rPr lang="fr-FR" sz="2400" dirty="0"/>
              <a:t>5- Communication institutionnelle et réseaux sociaux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885744" y="2460923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lang="fr-FR" sz="2000" dirty="0"/>
              <a:t>Les grands principes de la communication institutionnelle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Utilisation des réseaux sociaux</a:t>
            </a:r>
          </a:p>
        </p:txBody>
      </p:sp>
    </p:spTree>
    <p:extLst>
      <p:ext uri="{BB962C8B-B14F-4D97-AF65-F5344CB8AC3E}">
        <p14:creationId xmlns:p14="http://schemas.microsoft.com/office/powerpoint/2010/main" val="3434052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7611717" cy="452582"/>
          </a:xfrm>
        </p:spPr>
        <p:txBody>
          <a:bodyPr/>
          <a:lstStyle/>
          <a:p>
            <a:r>
              <a:rPr lang="fr-FR" sz="2400" dirty="0"/>
              <a:t>5- Communication institutionnelle et réseaux sociaux</a:t>
            </a:r>
            <a:br>
              <a:rPr lang="fr-FR" sz="2400" dirty="0"/>
            </a:br>
            <a:br>
              <a:rPr lang="fr-FR" sz="2400" dirty="0"/>
            </a:br>
            <a:r>
              <a:rPr lang="fr-FR" sz="1800" dirty="0"/>
              <a:t>Fondamentaux de la communication institutionnelle</a:t>
            </a:r>
            <a:endParaRPr lang="fr-FR" sz="2400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885744" y="1355834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lvl="0">
              <a:defRPr/>
            </a:pPr>
            <a:r>
              <a:rPr lang="fr-FR" sz="1600" b="0" i="0" dirty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La communication institutionnelle regroupe un ensemble d’actions orientées uniquement vers la promotion de l’image et des valeurs d’une entreprise ou d’une organisation auprès de ses différents publics, en interne comme à l’externe (collaborateurs, actionnaires, clients, partenaires, etc.).</a:t>
            </a:r>
          </a:p>
          <a:p>
            <a:pPr marL="0" lvl="0" indent="0">
              <a:buNone/>
              <a:defRPr/>
            </a:pPr>
            <a:endParaRPr lang="fr-FR" sz="1600" b="0" i="0" dirty="0">
              <a:solidFill>
                <a:srgbClr val="242424"/>
              </a:solidFill>
              <a:effectLst/>
              <a:highlight>
                <a:srgbClr val="FAFAFA"/>
              </a:highlight>
              <a:latin typeface="Lexend"/>
            </a:endParaRPr>
          </a:p>
          <a:p>
            <a:pPr lvl="0">
              <a:defRPr/>
            </a:pPr>
            <a:r>
              <a:rPr lang="fr-FR" sz="1600" b="0" i="0" dirty="0">
                <a:solidFill>
                  <a:srgbClr val="242424"/>
                </a:solidFill>
                <a:effectLst/>
                <a:highlight>
                  <a:srgbClr val="FAFAFA"/>
                </a:highlight>
                <a:latin typeface="Lexend"/>
              </a:rPr>
              <a:t>La communication institutionnelle a de nombreux outils à sa disposition pour mettre en valeur l’image de l’organisation. Ainsi, les entreprises peuvent faire appel aux journées portes ouvertes, au sponsoring, à la publicité institutionnelle, ainsi qu’aux supports de communication traditionnels ou sur le web.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180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3826"/>
            <a:ext cx="7611717" cy="452582"/>
          </a:xfrm>
        </p:spPr>
        <p:txBody>
          <a:bodyPr/>
          <a:lstStyle/>
          <a:p>
            <a:r>
              <a:rPr lang="fr-FR" sz="2400" dirty="0"/>
              <a:t>5- Communication institutionnelle et réseaux sociaux</a:t>
            </a:r>
            <a:br>
              <a:rPr lang="fr-FR" sz="2400" dirty="0"/>
            </a:br>
            <a:br>
              <a:rPr lang="fr-FR" sz="2400" dirty="0"/>
            </a:br>
            <a:r>
              <a:rPr lang="fr-FR" sz="1800" dirty="0"/>
              <a:t>Utilisation des réseaux sociaux</a:t>
            </a:r>
            <a:endParaRPr lang="fr-FR" sz="2400" dirty="0"/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A213D-C376-BE38-386C-BA41CC6C782C}"/>
              </a:ext>
            </a:extLst>
          </p:cNvPr>
          <p:cNvSpPr txBox="1">
            <a:spLocks/>
          </p:cNvSpPr>
          <p:nvPr/>
        </p:nvSpPr>
        <p:spPr>
          <a:xfrm>
            <a:off x="626165" y="1492847"/>
            <a:ext cx="7372512" cy="193615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indent="0" algn="l">
              <a:buNone/>
            </a:pPr>
            <a:r>
              <a:rPr lang="fr-FR" sz="16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Toute personne qui publie un contenu illégal sur internet peut être reconnu responsable pénalement.</a:t>
            </a:r>
          </a:p>
          <a:p>
            <a:pPr algn="l"/>
            <a:r>
              <a:rPr lang="fr-FR" sz="16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Un contenu est considéré comme illégal lorsqu'il entraîne une </a:t>
            </a:r>
            <a:r>
              <a:rPr lang="fr-FR" sz="1600" b="0" i="1" u="sng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infraction </a:t>
            </a:r>
            <a:r>
              <a:rPr lang="fr-FR" sz="16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et ce même s'il n'est pas accessible à tous les internautes. Par exemple, il peut s'agir d'un écrit insultant reçu sur la messagerie privée d'un réseau social.</a:t>
            </a:r>
          </a:p>
          <a:p>
            <a:pPr marL="0" indent="0" algn="l">
              <a:buNone/>
            </a:pPr>
            <a:endParaRPr lang="fr-FR" sz="1600" b="0" i="0" dirty="0">
              <a:solidFill>
                <a:srgbClr val="3A3A3A"/>
              </a:solidFill>
              <a:effectLst/>
              <a:highlight>
                <a:srgbClr val="FFFFFF"/>
              </a:highlight>
              <a:latin typeface="Marianne"/>
            </a:endParaRPr>
          </a:p>
          <a:p>
            <a:pPr algn="l"/>
            <a:r>
              <a:rPr lang="fr-FR" sz="16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Les principales infractions qui peuvent être dénoncées sont les suivantes : apologie du terrorisme, discrimination, incitation à la haine, à la violence, harcèlement sur internet, injure et diffamation…</a:t>
            </a:r>
          </a:p>
          <a:p>
            <a:pPr marL="0" indent="0" algn="l">
              <a:buNone/>
            </a:pPr>
            <a:endParaRPr lang="fr-FR" sz="1600" b="0" i="0" dirty="0">
              <a:solidFill>
                <a:srgbClr val="3A3A3A"/>
              </a:solidFill>
              <a:effectLst/>
              <a:highlight>
                <a:srgbClr val="FFFFFF"/>
              </a:highlight>
              <a:latin typeface="Marianne"/>
            </a:endParaRPr>
          </a:p>
          <a:p>
            <a:pPr marL="0" indent="0" algn="l">
              <a:buNone/>
            </a:pPr>
            <a:r>
              <a:rPr lang="fr-FR" sz="1600" b="1" i="0" dirty="0">
                <a:effectLst/>
                <a:highlight>
                  <a:srgbClr val="FFFFFF"/>
                </a:highlight>
                <a:latin typeface="Marianne"/>
              </a:rPr>
              <a:t>Dépôt de plainte contre l'auteur du contenu illégal publié sur internet</a:t>
            </a:r>
          </a:p>
          <a:p>
            <a:pPr algn="l"/>
            <a:r>
              <a:rPr lang="fr-FR" sz="16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Si la publication d'un contenu illégal vous porte atteinte, vous pouvez déposer plainte contre l'auteur de cette publication.</a:t>
            </a:r>
          </a:p>
          <a:p>
            <a:pPr algn="l"/>
            <a:endParaRPr lang="fr-FR" sz="1600" dirty="0">
              <a:solidFill>
                <a:srgbClr val="3A3A3A"/>
              </a:solidFill>
              <a:highlight>
                <a:srgbClr val="FFFFFF"/>
              </a:highlight>
              <a:latin typeface="Marianne"/>
            </a:endParaRPr>
          </a:p>
          <a:p>
            <a:pPr algn="l"/>
            <a:r>
              <a:rPr lang="fr-FR" sz="1600" b="0" i="0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Marianne"/>
              </a:rPr>
              <a:t>Source : https://www.service-public.fr/particuliers/vosdroits/F32075</a:t>
            </a:r>
          </a:p>
        </p:txBody>
      </p:sp>
    </p:spTree>
    <p:extLst>
      <p:ext uri="{BB962C8B-B14F-4D97-AF65-F5344CB8AC3E}">
        <p14:creationId xmlns:p14="http://schemas.microsoft.com/office/powerpoint/2010/main" val="3226494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15FDE0-4909-5291-2D37-0D8189D4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210B6D-6E66-2A5B-0F53-FF1D65B2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3R : RELEVE, REVIS, REUNIS</a:t>
            </a:r>
            <a:br>
              <a:rPr lang="fr-FR" dirty="0"/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40C7A6-B8C3-BA70-9432-C1C9448F021A}"/>
              </a:ext>
            </a:extLst>
          </p:cNvPr>
          <p:cNvSpPr txBox="1"/>
          <p:nvPr/>
        </p:nvSpPr>
        <p:spPr>
          <a:xfrm>
            <a:off x="4695800" y="2780928"/>
            <a:ext cx="412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Georgia"/>
              </a:rPr>
              <a:t>Dans quelle mesure l’enseignement de cette journée vient raisonner sur une de vos expériences passées ou à venir?</a:t>
            </a:r>
          </a:p>
        </p:txBody>
      </p:sp>
      <p:pic>
        <p:nvPicPr>
          <p:cNvPr id="10" name="Image 9" descr="Une image contenant texte, cercle, Police, capture d’écran&#10;&#10;Description générée automatiquement">
            <a:extLst>
              <a:ext uri="{FF2B5EF4-FFF2-40B4-BE49-F238E27FC236}">
                <a16:creationId xmlns:a16="http://schemas.microsoft.com/office/drawing/2014/main" id="{E7A18A90-9244-D7F7-E158-401F60999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7" y="1505126"/>
            <a:ext cx="4524293" cy="42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6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2" y="299672"/>
            <a:ext cx="7874978" cy="452582"/>
          </a:xfrm>
        </p:spPr>
        <p:txBody>
          <a:bodyPr/>
          <a:lstStyle/>
          <a:p>
            <a:r>
              <a:rPr lang="fr-FR" dirty="0"/>
              <a:t>Evaluation des acquis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33B971-C45C-2359-3052-34F0C3BE787D}"/>
              </a:ext>
            </a:extLst>
          </p:cNvPr>
          <p:cNvSpPr txBox="1"/>
          <p:nvPr/>
        </p:nvSpPr>
        <p:spPr>
          <a:xfrm>
            <a:off x="269248" y="3059668"/>
            <a:ext cx="257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669999"/>
                </a:solidFill>
                <a:latin typeface="Candara" panose="020E0502030303020204" pitchFamily="34" charset="0"/>
              </a:rPr>
              <a:t>QCM fin de module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7F0E23-BA92-454F-C7FF-E64D6769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973">
            <a:off x="2904142" y="1096725"/>
            <a:ext cx="3708694" cy="5276853"/>
          </a:xfrm>
          <a:prstGeom prst="rect">
            <a:avLst/>
          </a:prstGeom>
          <a:ln>
            <a:solidFill>
              <a:srgbClr val="669999"/>
            </a:solidFill>
          </a:ln>
        </p:spPr>
      </p:pic>
    </p:spTree>
    <p:extLst>
      <p:ext uri="{BB962C8B-B14F-4D97-AF65-F5344CB8AC3E}">
        <p14:creationId xmlns:p14="http://schemas.microsoft.com/office/powerpoint/2010/main" val="481029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6B6D0F-AAA2-F19F-5A82-958C3C12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673EBD-8A81-956B-E1D3-195E2F58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30" y="170717"/>
            <a:ext cx="7839808" cy="954697"/>
          </a:xfrm>
        </p:spPr>
        <p:txBody>
          <a:bodyPr/>
          <a:lstStyle/>
          <a:p>
            <a:r>
              <a:rPr lang="fr-FR" dirty="0"/>
              <a:t>Vos attentes ont-elles été prises en compte ? </a:t>
            </a:r>
            <a:br>
              <a:rPr lang="fr-FR" dirty="0"/>
            </a:b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C058FDE-D3EB-0FFB-51FF-AA26B9C4DA1C}"/>
              </a:ext>
            </a:extLst>
          </p:cNvPr>
          <p:cNvGrpSpPr/>
          <p:nvPr/>
        </p:nvGrpSpPr>
        <p:grpSpPr>
          <a:xfrm>
            <a:off x="3994980" y="2027584"/>
            <a:ext cx="2988916" cy="3578086"/>
            <a:chOff x="4856372" y="3731591"/>
            <a:chExt cx="1684130" cy="2068230"/>
          </a:xfrm>
          <a:pattFill prst="dashUpDiag">
            <a:fgClr>
              <a:schemeClr val="accent1"/>
            </a:fgClr>
            <a:bgClr>
              <a:schemeClr val="bg1"/>
            </a:bgClr>
          </a:pattFill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E7EED45-C2C7-CF44-11DB-8CF659508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6372" y="3731591"/>
              <a:ext cx="1684130" cy="2068230"/>
            </a:xfrm>
            <a:custGeom>
              <a:avLst/>
              <a:gdLst>
                <a:gd name="csX0" fmla="*/ 0 w 1684130"/>
                <a:gd name="csY0" fmla="*/ 0 h 2068230"/>
                <a:gd name="csX1" fmla="*/ 595059 w 1684130"/>
                <a:gd name="csY1" fmla="*/ 0 h 2068230"/>
                <a:gd name="csX2" fmla="*/ 1173277 w 1684130"/>
                <a:gd name="csY2" fmla="*/ 0 h 2068230"/>
                <a:gd name="csX3" fmla="*/ 1684130 w 1684130"/>
                <a:gd name="csY3" fmla="*/ 0 h 2068230"/>
                <a:gd name="csX4" fmla="*/ 1684130 w 1684130"/>
                <a:gd name="csY4" fmla="*/ 455011 h 2068230"/>
                <a:gd name="csX5" fmla="*/ 1684130 w 1684130"/>
                <a:gd name="csY5" fmla="*/ 1013433 h 2068230"/>
                <a:gd name="csX6" fmla="*/ 1684130 w 1684130"/>
                <a:gd name="csY6" fmla="*/ 1530490 h 2068230"/>
                <a:gd name="csX7" fmla="*/ 1684130 w 1684130"/>
                <a:gd name="csY7" fmla="*/ 2068230 h 2068230"/>
                <a:gd name="csX8" fmla="*/ 1122753 w 1684130"/>
                <a:gd name="csY8" fmla="*/ 2068230 h 2068230"/>
                <a:gd name="csX9" fmla="*/ 611901 w 1684130"/>
                <a:gd name="csY9" fmla="*/ 2068230 h 2068230"/>
                <a:gd name="csX10" fmla="*/ 0 w 1684130"/>
                <a:gd name="csY10" fmla="*/ 2068230 h 2068230"/>
                <a:gd name="csX11" fmla="*/ 0 w 1684130"/>
                <a:gd name="csY11" fmla="*/ 1530490 h 2068230"/>
                <a:gd name="csX12" fmla="*/ 0 w 1684130"/>
                <a:gd name="csY12" fmla="*/ 1075480 h 2068230"/>
                <a:gd name="csX13" fmla="*/ 0 w 1684130"/>
                <a:gd name="csY13" fmla="*/ 579104 h 2068230"/>
                <a:gd name="csX14" fmla="*/ 0 w 1684130"/>
                <a:gd name="csY14" fmla="*/ 0 h 20682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684130" h="2068230" fill="none" extrusionOk="0">
                  <a:moveTo>
                    <a:pt x="0" y="0"/>
                  </a:moveTo>
                  <a:cubicBezTo>
                    <a:pt x="190165" y="-27593"/>
                    <a:pt x="431336" y="1125"/>
                    <a:pt x="595059" y="0"/>
                  </a:cubicBezTo>
                  <a:cubicBezTo>
                    <a:pt x="758782" y="-1125"/>
                    <a:pt x="979251" y="56620"/>
                    <a:pt x="1173277" y="0"/>
                  </a:cubicBezTo>
                  <a:cubicBezTo>
                    <a:pt x="1367303" y="-56620"/>
                    <a:pt x="1495375" y="60595"/>
                    <a:pt x="1684130" y="0"/>
                  </a:cubicBezTo>
                  <a:cubicBezTo>
                    <a:pt x="1695917" y="223336"/>
                    <a:pt x="1640616" y="339832"/>
                    <a:pt x="1684130" y="455011"/>
                  </a:cubicBezTo>
                  <a:cubicBezTo>
                    <a:pt x="1727644" y="570190"/>
                    <a:pt x="1677585" y="868696"/>
                    <a:pt x="1684130" y="1013433"/>
                  </a:cubicBezTo>
                  <a:cubicBezTo>
                    <a:pt x="1690675" y="1158170"/>
                    <a:pt x="1640801" y="1381558"/>
                    <a:pt x="1684130" y="1530490"/>
                  </a:cubicBezTo>
                  <a:cubicBezTo>
                    <a:pt x="1727459" y="1679422"/>
                    <a:pt x="1661434" y="1902789"/>
                    <a:pt x="1684130" y="2068230"/>
                  </a:cubicBezTo>
                  <a:cubicBezTo>
                    <a:pt x="1560465" y="2098369"/>
                    <a:pt x="1249349" y="2060051"/>
                    <a:pt x="1122753" y="2068230"/>
                  </a:cubicBezTo>
                  <a:cubicBezTo>
                    <a:pt x="996157" y="2076409"/>
                    <a:pt x="809003" y="2008281"/>
                    <a:pt x="611901" y="2068230"/>
                  </a:cubicBezTo>
                  <a:cubicBezTo>
                    <a:pt x="414799" y="2128179"/>
                    <a:pt x="192389" y="2025184"/>
                    <a:pt x="0" y="2068230"/>
                  </a:cubicBezTo>
                  <a:cubicBezTo>
                    <a:pt x="-58479" y="1931162"/>
                    <a:pt x="27459" y="1783806"/>
                    <a:pt x="0" y="1530490"/>
                  </a:cubicBezTo>
                  <a:cubicBezTo>
                    <a:pt x="-27459" y="1277174"/>
                    <a:pt x="18578" y="1261600"/>
                    <a:pt x="0" y="1075480"/>
                  </a:cubicBezTo>
                  <a:cubicBezTo>
                    <a:pt x="-18578" y="889360"/>
                    <a:pt x="41270" y="811928"/>
                    <a:pt x="0" y="579104"/>
                  </a:cubicBezTo>
                  <a:cubicBezTo>
                    <a:pt x="-41270" y="346280"/>
                    <a:pt x="53542" y="162308"/>
                    <a:pt x="0" y="0"/>
                  </a:cubicBezTo>
                  <a:close/>
                </a:path>
                <a:path w="1684130" h="2068230" stroke="0" extrusionOk="0">
                  <a:moveTo>
                    <a:pt x="0" y="0"/>
                  </a:moveTo>
                  <a:cubicBezTo>
                    <a:pt x="265777" y="-747"/>
                    <a:pt x="359261" y="46017"/>
                    <a:pt x="544535" y="0"/>
                  </a:cubicBezTo>
                  <a:cubicBezTo>
                    <a:pt x="729810" y="-46017"/>
                    <a:pt x="893148" y="26673"/>
                    <a:pt x="1055388" y="0"/>
                  </a:cubicBezTo>
                  <a:cubicBezTo>
                    <a:pt x="1217628" y="-26673"/>
                    <a:pt x="1404645" y="55417"/>
                    <a:pt x="1684130" y="0"/>
                  </a:cubicBezTo>
                  <a:cubicBezTo>
                    <a:pt x="1716017" y="107223"/>
                    <a:pt x="1667665" y="301457"/>
                    <a:pt x="1684130" y="496375"/>
                  </a:cubicBezTo>
                  <a:cubicBezTo>
                    <a:pt x="1700595" y="691293"/>
                    <a:pt x="1667322" y="779501"/>
                    <a:pt x="1684130" y="972068"/>
                  </a:cubicBezTo>
                  <a:cubicBezTo>
                    <a:pt x="1700938" y="1164635"/>
                    <a:pt x="1636943" y="1347942"/>
                    <a:pt x="1684130" y="1447761"/>
                  </a:cubicBezTo>
                  <a:cubicBezTo>
                    <a:pt x="1731317" y="1547580"/>
                    <a:pt x="1635772" y="1884179"/>
                    <a:pt x="1684130" y="2068230"/>
                  </a:cubicBezTo>
                  <a:cubicBezTo>
                    <a:pt x="1467030" y="2098457"/>
                    <a:pt x="1293349" y="2034697"/>
                    <a:pt x="1122753" y="2068230"/>
                  </a:cubicBezTo>
                  <a:cubicBezTo>
                    <a:pt x="952157" y="2101763"/>
                    <a:pt x="760472" y="2057897"/>
                    <a:pt x="611901" y="2068230"/>
                  </a:cubicBezTo>
                  <a:cubicBezTo>
                    <a:pt x="463330" y="2078563"/>
                    <a:pt x="285902" y="2030200"/>
                    <a:pt x="0" y="2068230"/>
                  </a:cubicBezTo>
                  <a:cubicBezTo>
                    <a:pt x="-61485" y="1827922"/>
                    <a:pt x="39558" y="1748514"/>
                    <a:pt x="0" y="1551173"/>
                  </a:cubicBezTo>
                  <a:cubicBezTo>
                    <a:pt x="-39558" y="1353832"/>
                    <a:pt x="15758" y="1223466"/>
                    <a:pt x="0" y="1013433"/>
                  </a:cubicBezTo>
                  <a:cubicBezTo>
                    <a:pt x="-15758" y="803400"/>
                    <a:pt x="16824" y="641765"/>
                    <a:pt x="0" y="517058"/>
                  </a:cubicBezTo>
                  <a:cubicBezTo>
                    <a:pt x="-16824" y="392351"/>
                    <a:pt x="477" y="229984"/>
                    <a:pt x="0" y="0"/>
                  </a:cubicBezTo>
                  <a:close/>
                </a:path>
              </a:pathLst>
            </a:custGeom>
            <a:grpFill/>
            <a:ln w="47625" cap="sq" cmpd="tri">
              <a:solidFill>
                <a:srgbClr val="669999"/>
              </a:solidFill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E9BE4FD-8577-7C80-1C1B-4016C9B9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1359">
              <a:off x="5150503" y="4281005"/>
              <a:ext cx="409429" cy="480980"/>
            </a:xfrm>
            <a:custGeom>
              <a:avLst/>
              <a:gdLst>
                <a:gd name="csX0" fmla="*/ 0 w 409429"/>
                <a:gd name="csY0" fmla="*/ 0 h 480980"/>
                <a:gd name="csX1" fmla="*/ 409429 w 409429"/>
                <a:gd name="csY1" fmla="*/ 0 h 480980"/>
                <a:gd name="csX2" fmla="*/ 409429 w 409429"/>
                <a:gd name="csY2" fmla="*/ 480980 h 480980"/>
                <a:gd name="csX3" fmla="*/ 0 w 409429"/>
                <a:gd name="csY3" fmla="*/ 480980 h 480980"/>
                <a:gd name="csX4" fmla="*/ 0 w 409429"/>
                <a:gd name="csY4" fmla="*/ 0 h 4809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09429" h="480980" fill="none" extrusionOk="0">
                  <a:moveTo>
                    <a:pt x="0" y="0"/>
                  </a:moveTo>
                  <a:cubicBezTo>
                    <a:pt x="189506" y="-3798"/>
                    <a:pt x="269226" y="27338"/>
                    <a:pt x="409429" y="0"/>
                  </a:cubicBezTo>
                  <a:cubicBezTo>
                    <a:pt x="441613" y="226222"/>
                    <a:pt x="361416" y="309907"/>
                    <a:pt x="409429" y="480980"/>
                  </a:cubicBezTo>
                  <a:cubicBezTo>
                    <a:pt x="223970" y="517610"/>
                    <a:pt x="111989" y="466085"/>
                    <a:pt x="0" y="480980"/>
                  </a:cubicBezTo>
                  <a:cubicBezTo>
                    <a:pt x="-8303" y="321407"/>
                    <a:pt x="12748" y="186540"/>
                    <a:pt x="0" y="0"/>
                  </a:cubicBezTo>
                  <a:close/>
                </a:path>
                <a:path w="409429" h="480980" stroke="0" extrusionOk="0">
                  <a:moveTo>
                    <a:pt x="0" y="0"/>
                  </a:moveTo>
                  <a:cubicBezTo>
                    <a:pt x="147997" y="-17400"/>
                    <a:pt x="278836" y="47898"/>
                    <a:pt x="409429" y="0"/>
                  </a:cubicBezTo>
                  <a:cubicBezTo>
                    <a:pt x="430383" y="153996"/>
                    <a:pt x="364194" y="332190"/>
                    <a:pt x="409429" y="480980"/>
                  </a:cubicBezTo>
                  <a:cubicBezTo>
                    <a:pt x="277894" y="512893"/>
                    <a:pt x="102721" y="450554"/>
                    <a:pt x="0" y="480980"/>
                  </a:cubicBezTo>
                  <a:cubicBezTo>
                    <a:pt x="-13946" y="273293"/>
                    <a:pt x="40315" y="225907"/>
                    <a:pt x="0" y="0"/>
                  </a:cubicBezTo>
                  <a:close/>
                </a:path>
              </a:pathLst>
            </a:custGeom>
            <a:grpFill/>
            <a:ln w="47625" cap="sq" cmpd="tri">
              <a:solidFill>
                <a:srgbClr val="669999"/>
              </a:solidFill>
              <a:prstDash val="solid"/>
              <a:bevel/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21C6608C-2554-42DD-62F0-E5EAECB9FEF3}"/>
              </a:ext>
            </a:extLst>
          </p:cNvPr>
          <p:cNvSpPr txBox="1"/>
          <p:nvPr/>
        </p:nvSpPr>
        <p:spPr>
          <a:xfrm>
            <a:off x="155330" y="2953406"/>
            <a:ext cx="328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9999"/>
                </a:solidFill>
                <a:latin typeface="Candara" panose="020E0502030303020204" pitchFamily="34" charset="0"/>
              </a:rPr>
              <a:t>Passons les en revue ensemble !</a:t>
            </a:r>
          </a:p>
        </p:txBody>
      </p:sp>
    </p:spTree>
    <p:extLst>
      <p:ext uri="{BB962C8B-B14F-4D97-AF65-F5344CB8AC3E}">
        <p14:creationId xmlns:p14="http://schemas.microsoft.com/office/powerpoint/2010/main" val="186952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9BE06B-A446-FCE3-F543-3AD934CC4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D326-74C2-4F41-82A3-0C317965B50C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74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E59134-EF7D-8268-451E-543F8BA2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B8F669-8582-B3E8-6CDC-57F82AC0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3R : RELEVE, REVIS, REUNIS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07BD5E-9B0E-E58F-AFF9-A7E48AD11161}"/>
              </a:ext>
            </a:extLst>
          </p:cNvPr>
          <p:cNvSpPr txBox="1"/>
          <p:nvPr/>
        </p:nvSpPr>
        <p:spPr>
          <a:xfrm>
            <a:off x="4477553" y="1859338"/>
            <a:ext cx="4338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Georgia"/>
              </a:rPr>
              <a:t>Avez-vous des situations en tête vécues ou à venir en lien avec la thématique du jour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  <a:latin typeface="Georgia"/>
            </a:endParaRPr>
          </a:p>
          <a:p>
            <a:r>
              <a:rPr lang="fr-FR" dirty="0">
                <a:solidFill>
                  <a:prstClr val="black"/>
                </a:solidFill>
                <a:latin typeface="Georgia"/>
              </a:rPr>
              <a:t>De quelle manière les 3R de Rĕsurgo s’inscrivent dans ces situations?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r>
              <a:rPr lang="fr-FR" dirty="0">
                <a:solidFill>
                  <a:prstClr val="black"/>
                </a:solidFill>
                <a:latin typeface="Georgia"/>
              </a:rPr>
              <a:t>Réfléchissez-y ! nous en reparlons en fin de journée.</a:t>
            </a: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  <a:p>
            <a:endParaRPr lang="fr-FR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8" name="Image 7" descr="Une image contenant texte, cercle, Police, capture d’écran&#10;&#10;Description générée automatiquement">
            <a:extLst>
              <a:ext uri="{FF2B5EF4-FFF2-40B4-BE49-F238E27FC236}">
                <a16:creationId xmlns:a16="http://schemas.microsoft.com/office/drawing/2014/main" id="{C0E1417E-A64C-4A15-CA21-0A677844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844"/>
            <a:ext cx="4528266" cy="42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95C269-F30D-BAA1-A387-5303EFF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2F8D4B-B494-1D4C-80B0-AAB8CCA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1- Le cadre juridique pour manager</a:t>
            </a:r>
          </a:p>
        </p:txBody>
      </p:sp>
      <p:sp>
        <p:nvSpPr>
          <p:cNvPr id="6" name="Espace réservé du contenu 7">
            <a:extLst>
              <a:ext uri="{FF2B5EF4-FFF2-40B4-BE49-F238E27FC236}">
                <a16:creationId xmlns:a16="http://schemas.microsoft.com/office/drawing/2014/main" id="{94535CB6-8E91-CA42-162A-0AF3DCC0403B}"/>
              </a:ext>
            </a:extLst>
          </p:cNvPr>
          <p:cNvSpPr txBox="1">
            <a:spLocks/>
          </p:cNvSpPr>
          <p:nvPr/>
        </p:nvSpPr>
        <p:spPr>
          <a:xfrm>
            <a:off x="307123" y="2323911"/>
            <a:ext cx="8210712" cy="2658906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5000"/>
              <a:buFont typeface="+mj-lt"/>
              <a:buAutoNum type="arabicPeriod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ED0920-66EB-6577-4639-818C48CC7E27}"/>
              </a:ext>
            </a:extLst>
          </p:cNvPr>
          <p:cNvSpPr txBox="1"/>
          <p:nvPr/>
        </p:nvSpPr>
        <p:spPr>
          <a:xfrm>
            <a:off x="626165" y="2650089"/>
            <a:ext cx="8018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Obligations légales de la gestion des ressources humaines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Délégation de pouvoir et responsabilités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Indicateurs sociaux</a:t>
            </a:r>
          </a:p>
        </p:txBody>
      </p:sp>
    </p:spTree>
    <p:extLst>
      <p:ext uri="{BB962C8B-B14F-4D97-AF65-F5344CB8AC3E}">
        <p14:creationId xmlns:p14="http://schemas.microsoft.com/office/powerpoint/2010/main" val="83943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81495B2-3BC3-5C50-3612-726F6E4DFF94}"/>
              </a:ext>
            </a:extLst>
          </p:cNvPr>
          <p:cNvSpPr txBox="1">
            <a:spLocks/>
          </p:cNvSpPr>
          <p:nvPr/>
        </p:nvSpPr>
        <p:spPr>
          <a:xfrm>
            <a:off x="399888" y="1534121"/>
            <a:ext cx="8344224" cy="4395823"/>
          </a:xfrm>
          <a:prstGeom prst="rect">
            <a:avLst/>
          </a:prstGeom>
          <a:noFill/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669999"/>
              </a:buClr>
              <a:buSzPct val="100000"/>
              <a:buFont typeface="Arial" panose="020B0604020202020204" pitchFamily="34" charset="0"/>
              <a:buChar char="•"/>
              <a:defRPr kumimoji="0" sz="22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SzPct val="7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kumimoji="0" sz="1800" kern="1200">
                <a:solidFill>
                  <a:srgbClr val="669999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669999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85000"/>
              <a:buFont typeface="Wingdings 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84CAB3-0236-93E6-6182-197008D2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7425"/>
            <a:ext cx="8229600" cy="2343150"/>
          </a:xfrm>
          <a:prstGeom prst="rect">
            <a:avLst/>
          </a:prstGeom>
        </p:spPr>
      </p:pic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Obligations légales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06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B2C182-C532-FAEF-4E9D-AE865856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E625AC83-4AE9-FBB1-0A2F-8D2547A971DA}"/>
              </a:ext>
            </a:extLst>
          </p:cNvPr>
          <p:cNvSpPr txBox="1">
            <a:spLocks/>
          </p:cNvSpPr>
          <p:nvPr/>
        </p:nvSpPr>
        <p:spPr>
          <a:xfrm>
            <a:off x="190500" y="190086"/>
            <a:ext cx="8420099" cy="85683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000" b="1" i="0" u="none" strike="noStrike" kern="1200" cap="none" spc="0" baseline="0">
                <a:solidFill>
                  <a:srgbClr val="FFFFFF"/>
                </a:solidFill>
                <a:uFillTx/>
                <a:latin typeface="Candara" pitchFamily="34"/>
              </a:defRPr>
            </a:lvl1pPr>
          </a:lstStyle>
          <a:p>
            <a:r>
              <a:rPr lang="fr-FR" sz="2800" dirty="0"/>
              <a:t>1- Le cadre juridique pour manager</a:t>
            </a:r>
          </a:p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  <a:t>Les sources du Droit du Travail </a:t>
            </a:r>
          </a:p>
          <a:p>
            <a:br>
              <a:rPr lang="fr-FR" sz="3200" dirty="0">
                <a:solidFill>
                  <a:sysClr val="windowText" lastClr="000000"/>
                </a:solidFill>
                <a:latin typeface="Candara" panose="020E0502030303020204" pitchFamily="34" charset="0"/>
                <a:ea typeface="Roboto" panose="02000000000000000000" pitchFamily="2" charset="0"/>
                <a:cs typeface="+mn-cs"/>
              </a:rPr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E4B3-4C5B-9FA8-FB12-B2EB15F8733D}"/>
              </a:ext>
            </a:extLst>
          </p:cNvPr>
          <p:cNvSpPr txBox="1"/>
          <p:nvPr/>
        </p:nvSpPr>
        <p:spPr>
          <a:xfrm>
            <a:off x="1063487" y="2113376"/>
            <a:ext cx="5652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Code du Travail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Convention Collective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Accord d’entreprise ou d’établissement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Le Règlement intérieur </a:t>
            </a:r>
            <a:r>
              <a:rPr lang="fr-FR" sz="2400" i="1" dirty="0">
                <a:latin typeface="Candara" panose="020E0502030303020204" pitchFamily="34" charset="0"/>
              </a:rPr>
              <a:t>(discipline)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Le contrat de travail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dirty="0">
                <a:latin typeface="Candara" panose="020E0502030303020204" pitchFamily="34" charset="0"/>
              </a:rPr>
              <a:t>L’usage</a:t>
            </a:r>
          </a:p>
        </p:txBody>
      </p:sp>
    </p:spTree>
    <p:extLst>
      <p:ext uri="{BB962C8B-B14F-4D97-AF65-F5344CB8AC3E}">
        <p14:creationId xmlns:p14="http://schemas.microsoft.com/office/powerpoint/2010/main" val="2153383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de prés Resurgov2</Template>
  <TotalTime>3307</TotalTime>
  <Words>2525</Words>
  <Application>Microsoft Office PowerPoint</Application>
  <PresentationFormat>Affichage à l'écran (4:3)</PresentationFormat>
  <Paragraphs>465</Paragraphs>
  <Slides>58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3" baseType="lpstr">
      <vt:lpstr>Aptos</vt:lpstr>
      <vt:lpstr>Arial</vt:lpstr>
      <vt:lpstr>Calibri</vt:lpstr>
      <vt:lpstr>Calibri Light</vt:lpstr>
      <vt:lpstr>Candara</vt:lpstr>
      <vt:lpstr>Courier New</vt:lpstr>
      <vt:lpstr>Georgia</vt:lpstr>
      <vt:lpstr>Google Sans</vt:lpstr>
      <vt:lpstr>IBM Plex Sans</vt:lpstr>
      <vt:lpstr>Lexend</vt:lpstr>
      <vt:lpstr>Marianne</vt:lpstr>
      <vt:lpstr>Symbol</vt:lpstr>
      <vt:lpstr>Wingdings</vt:lpstr>
      <vt:lpstr>Wingdings 2</vt:lpstr>
      <vt:lpstr>Thème Office</vt:lpstr>
      <vt:lpstr>Gérer concrètement les ressources humaines</vt:lpstr>
      <vt:lpstr>Conditions d’accueil à Bouguenais</vt:lpstr>
      <vt:lpstr>Êtes-vous bien présent (e)?</vt:lpstr>
      <vt:lpstr>Quelles sont vos attentes ?</vt:lpstr>
      <vt:lpstr>Les 5 sujets abordés</vt:lpstr>
      <vt:lpstr>LES 3R : RELEVE, REVIS, REUNIS</vt:lpstr>
      <vt:lpstr>1- Le cadre juridique pour manager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 – Le cadre juridique pour manager  Indicateurs sociaux</vt:lpstr>
      <vt:lpstr>Présentation PowerPoint</vt:lpstr>
      <vt:lpstr>1 – Le cadre juridique pour manager Indicateurs sociaux</vt:lpstr>
      <vt:lpstr>1 – Le cadre juridique pour manager Indicateurs sociaux</vt:lpstr>
      <vt:lpstr>1 – Le cadre juridique pour manager Indicateurs sociaux</vt:lpstr>
      <vt:lpstr>1 – – Le cadre juridique pour manager Indicateurs sociaux</vt:lpstr>
      <vt:lpstr>1 – – Le cadre juridique pour manager Indicateurs sociaux</vt:lpstr>
      <vt:lpstr>2- Recruter</vt:lpstr>
      <vt:lpstr>2- Recruter Le processus</vt:lpstr>
      <vt:lpstr>2- Recruter Le processus</vt:lpstr>
      <vt:lpstr>2- Recruter Le processus</vt:lpstr>
      <vt:lpstr>2- Recruter Le processus</vt:lpstr>
      <vt:lpstr>2- Recruter Attirer les talents</vt:lpstr>
      <vt:lpstr>2- Recruter Notion de Marque employeur</vt:lpstr>
      <vt:lpstr>2- Recruter Animer les réseaux</vt:lpstr>
      <vt:lpstr>2- Recruter, intégrer et fidéliser : l’EPP </vt:lpstr>
      <vt:lpstr>2- Recruter, intégrer et fidéliser : l’EPP Les thèmes obligatoires à aborder </vt:lpstr>
      <vt:lpstr>2- Recruter Exercice </vt:lpstr>
      <vt:lpstr>3- Les relations sociales</vt:lpstr>
      <vt:lpstr>Présentation PowerPoint</vt:lpstr>
      <vt:lpstr>Présentation PowerPoint</vt:lpstr>
      <vt:lpstr>Présentation PowerPoint</vt:lpstr>
      <vt:lpstr>3 - Les relations sociales Consultation des membres du CSE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 </vt:lpstr>
      <vt:lpstr> </vt:lpstr>
      <vt:lpstr>4- Le recadrage</vt:lpstr>
      <vt:lpstr>4- Le recadrage  Méthode FSO</vt:lpstr>
      <vt:lpstr>4- Le recadrage  Méthode FSO</vt:lpstr>
      <vt:lpstr>4- Le recadrage  Méthode FSO</vt:lpstr>
      <vt:lpstr>4- Le recadrage  Méthode FSO</vt:lpstr>
      <vt:lpstr>4- Le recadrage Déroulement de l’entretien </vt:lpstr>
      <vt:lpstr>4- Le recadrage Exercice</vt:lpstr>
      <vt:lpstr>5- Communication institutionnelle et réseaux sociaux</vt:lpstr>
      <vt:lpstr>5- Communication institutionnelle et réseaux sociaux  Fondamentaux de la communication institutionnelle</vt:lpstr>
      <vt:lpstr>5- Communication institutionnelle et réseaux sociaux  Utilisation des réseaux sociaux</vt:lpstr>
      <vt:lpstr>LES 3R : RELEVE, REVIS, REUNIS </vt:lpstr>
      <vt:lpstr>Evaluation des acquis</vt:lpstr>
      <vt:lpstr>Vos attentes ont-elles été prises en compte ?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MOHAMED Aziza</dc:creator>
  <cp:lastModifiedBy>thierryandrin thierryandrin</cp:lastModifiedBy>
  <cp:revision>38</cp:revision>
  <cp:lastPrinted>2023-12-12T08:16:32Z</cp:lastPrinted>
  <dcterms:created xsi:type="dcterms:W3CDTF">2022-06-21T10:17:26Z</dcterms:created>
  <dcterms:modified xsi:type="dcterms:W3CDTF">2026-02-01T15:16:10Z</dcterms:modified>
</cp:coreProperties>
</file>