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7" r:id="rId2"/>
    <p:sldId id="302" r:id="rId3"/>
    <p:sldId id="279" r:id="rId4"/>
    <p:sldId id="292" r:id="rId5"/>
    <p:sldId id="293" r:id="rId6"/>
    <p:sldId id="294" r:id="rId7"/>
    <p:sldId id="295" r:id="rId8"/>
    <p:sldId id="296" r:id="rId9"/>
    <p:sldId id="298" r:id="rId10"/>
    <p:sldId id="303" r:id="rId11"/>
    <p:sldId id="276" r:id="rId12"/>
    <p:sldId id="766" r:id="rId13"/>
    <p:sldId id="768" r:id="rId14"/>
    <p:sldId id="779" r:id="rId15"/>
    <p:sldId id="769" r:id="rId16"/>
    <p:sldId id="770" r:id="rId17"/>
    <p:sldId id="775" r:id="rId18"/>
    <p:sldId id="776" r:id="rId19"/>
    <p:sldId id="777" r:id="rId20"/>
    <p:sldId id="771" r:id="rId21"/>
    <p:sldId id="778" r:id="rId22"/>
    <p:sldId id="305" r:id="rId23"/>
    <p:sldId id="281" r:id="rId24"/>
    <p:sldId id="288" r:id="rId25"/>
    <p:sldId id="304" r:id="rId26"/>
    <p:sldId id="287" r:id="rId27"/>
    <p:sldId id="306" r:id="rId28"/>
    <p:sldId id="282" r:id="rId29"/>
    <p:sldId id="753" r:id="rId30"/>
    <p:sldId id="754" r:id="rId31"/>
    <p:sldId id="755" r:id="rId32"/>
    <p:sldId id="756" r:id="rId33"/>
    <p:sldId id="757" r:id="rId34"/>
    <p:sldId id="758" r:id="rId35"/>
    <p:sldId id="759" r:id="rId36"/>
    <p:sldId id="760" r:id="rId37"/>
    <p:sldId id="761" r:id="rId38"/>
    <p:sldId id="763" r:id="rId39"/>
    <p:sldId id="764" r:id="rId40"/>
    <p:sldId id="762" r:id="rId41"/>
    <p:sldId id="765"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4D38"/>
    <a:srgbClr val="4E8F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31"/>
    <p:restoredTop sz="89562"/>
  </p:normalViewPr>
  <p:slideViewPr>
    <p:cSldViewPr snapToGrid="0">
      <p:cViewPr varScale="1">
        <p:scale>
          <a:sx n="81" d="100"/>
          <a:sy n="81" d="100"/>
        </p:scale>
        <p:origin x="192" y="3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E4D55-BF0E-CD44-AA4A-7DD8669BEADC}" type="datetimeFigureOut">
              <a:rPr lang="fr-FR" smtClean="0"/>
              <a:t>21/11/2025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D2D74F-6989-024E-8326-C551AEB3A42D}" type="slidenum">
              <a:rPr lang="fr-FR" smtClean="0"/>
              <a:t>‹N°›</a:t>
            </a:fld>
            <a:endParaRPr lang="fr-FR"/>
          </a:p>
        </p:txBody>
      </p:sp>
    </p:spTree>
    <p:extLst>
      <p:ext uri="{BB962C8B-B14F-4D97-AF65-F5344CB8AC3E}">
        <p14:creationId xmlns:p14="http://schemas.microsoft.com/office/powerpoint/2010/main" val="4170537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legifrance.gouv.fr/affichTexteArticle.do;jsessionid=391BB6CC3ED3B382DB08E5EB54B187E9.tplgfr42s_1?idArticle=JORFARTI000038496242&amp;cidTexte=JORFTEXT000038496102&amp;dateTexte=29990101&amp;categorieLien=i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treprendre.service-public.fr/vosdroits/F37408" TargetMode="External"/><Relationship Id="rId5" Type="http://schemas.openxmlformats.org/officeDocument/2006/relationships/hyperlink" Target="https://www.legifrance.gouv.fr/affichCodeArticle.do?idArticle=LEGIARTI000006444059&amp;cidTexte=LEGITEXT000006070721" TargetMode="External"/><Relationship Id="rId4" Type="http://schemas.openxmlformats.org/officeDocument/2006/relationships/hyperlink" Target="https://www.legifrance.gouv.fr/affichCodeArticle.do?idArticle=LEGIARTI000006444056&amp;cidTexte=LEGITEXT000006070721"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iso.org/fr/iso-26000-social-responsibilit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4</a:t>
            </a:fld>
            <a:endParaRPr lang="fr-FR"/>
          </a:p>
        </p:txBody>
      </p:sp>
    </p:spTree>
    <p:extLst>
      <p:ext uri="{BB962C8B-B14F-4D97-AF65-F5344CB8AC3E}">
        <p14:creationId xmlns:p14="http://schemas.microsoft.com/office/powerpoint/2010/main" val="159495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Performance = optimiser, accélérer, réduire les marges.</a:t>
            </a:r>
          </a:p>
          <a:p>
            <a:r>
              <a:rPr lang="fr-FR" dirty="0"/>
              <a:t>Robustesse = absorbé, s’adapté, tenir bon dans les fluctuations</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17</a:t>
            </a:fld>
            <a:endParaRPr lang="fr-FR"/>
          </a:p>
        </p:txBody>
      </p:sp>
    </p:spTree>
    <p:extLst>
      <p:ext uri="{BB962C8B-B14F-4D97-AF65-F5344CB8AC3E}">
        <p14:creationId xmlns:p14="http://schemas.microsoft.com/office/powerpoint/2010/main" val="292015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Performance = optimiser, accélérer, réduire les marges.</a:t>
            </a:r>
          </a:p>
          <a:p>
            <a:r>
              <a:rPr lang="fr-FR" dirty="0"/>
              <a:t>Robustesse = absorbé, s’adapté, tenir bon dans les fluctuations</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18</a:t>
            </a:fld>
            <a:endParaRPr lang="fr-FR"/>
          </a:p>
        </p:txBody>
      </p:sp>
    </p:spTree>
    <p:extLst>
      <p:ext uri="{BB962C8B-B14F-4D97-AF65-F5344CB8AC3E}">
        <p14:creationId xmlns:p14="http://schemas.microsoft.com/office/powerpoint/2010/main" val="736321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Performance = optimiser, accélérer, réduire les marges.</a:t>
            </a:r>
          </a:p>
          <a:p>
            <a:r>
              <a:rPr lang="fr-FR" dirty="0"/>
              <a:t>Robustesse = absorbé, s’adapté, tenir bon dans les fluctuations</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19</a:t>
            </a:fld>
            <a:endParaRPr lang="fr-FR"/>
          </a:p>
        </p:txBody>
      </p:sp>
    </p:spTree>
    <p:extLst>
      <p:ext uri="{BB962C8B-B14F-4D97-AF65-F5344CB8AC3E}">
        <p14:creationId xmlns:p14="http://schemas.microsoft.com/office/powerpoint/2010/main" val="402932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Exercices pratiques:</a:t>
            </a:r>
          </a:p>
          <a:p>
            <a:r>
              <a:rPr lang="fr-FR" dirty="0"/>
              <a:t>- Crise approvisionnement</a:t>
            </a:r>
          </a:p>
          <a:p>
            <a:r>
              <a:rPr lang="fr-FR" dirty="0"/>
              <a:t>- Polyvalences de nos équipes</a:t>
            </a:r>
          </a:p>
          <a:p>
            <a:r>
              <a:rPr lang="fr-FR" dirty="0"/>
              <a:t>- Prendre soin du personnel dans un contexte chahuté</a:t>
            </a:r>
          </a:p>
          <a:p>
            <a:r>
              <a:rPr lang="fr-FR" sz="1200" b="1" kern="1200" dirty="0">
                <a:solidFill>
                  <a:schemeClr val="tx1"/>
                </a:solidFill>
                <a:effectLst/>
                <a:latin typeface="+mn-lt"/>
                <a:ea typeface="+mn-ea"/>
                <a:cs typeface="+mn-cs"/>
              </a:rPr>
              <a:t>Tous dans le même bateau</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gestion des risques n’est pas la partie la plus fun d’un projet mais elle est pourtant indispensable. Manque de ressources, manque de temps, manque de budget,… les risques qu’un projet échoue sont nombreux. Pour mener à bien un projet, tous les collaborateurs doivent partager les mêmes objectifs mais aussi connaître le chemin à parcourir.</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23</a:t>
            </a:fld>
            <a:endParaRPr lang="fr-FR"/>
          </a:p>
        </p:txBody>
      </p:sp>
    </p:spTree>
    <p:extLst>
      <p:ext uri="{BB962C8B-B14F-4D97-AF65-F5344CB8AC3E}">
        <p14:creationId xmlns:p14="http://schemas.microsoft.com/office/powerpoint/2010/main" val="4085917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G1. Vous assoir sur les chaises</a:t>
            </a:r>
          </a:p>
          <a:p>
            <a:r>
              <a:rPr lang="fr-FR" dirty="0"/>
              <a:t>G2. Mettre les chaises en cercle</a:t>
            </a:r>
          </a:p>
          <a:p>
            <a:r>
              <a:rPr lang="fr-FR" dirty="0"/>
              <a:t>G3. Emmener les chaises devant la porte</a:t>
            </a:r>
          </a:p>
          <a:p>
            <a:endParaRPr lang="fr-FR" dirty="0"/>
          </a:p>
          <a:p>
            <a:r>
              <a:rPr lang="fr-FR" sz="1200" kern="1200" dirty="0">
                <a:solidFill>
                  <a:schemeClr val="tx1"/>
                </a:solidFill>
                <a:effectLst/>
                <a:latin typeface="+mn-lt"/>
                <a:ea typeface="+mn-ea"/>
                <a:cs typeface="+mn-cs"/>
              </a:rPr>
              <a:t>Dans les années 50 les habitants de l’île de </a:t>
            </a:r>
            <a:r>
              <a:rPr lang="fr-FR" sz="1200" kern="1200" dirty="0" err="1">
                <a:solidFill>
                  <a:schemeClr val="tx1"/>
                </a:solidFill>
                <a:effectLst/>
                <a:latin typeface="+mn-lt"/>
                <a:ea typeface="+mn-ea"/>
                <a:cs typeface="+mn-cs"/>
              </a:rPr>
              <a:t>Borneo</a:t>
            </a:r>
            <a:r>
              <a:rPr lang="fr-FR" sz="1200" kern="1200" dirty="0">
                <a:solidFill>
                  <a:schemeClr val="tx1"/>
                </a:solidFill>
                <a:effectLst/>
                <a:latin typeface="+mn-lt"/>
                <a:ea typeface="+mn-ea"/>
                <a:cs typeface="+mn-cs"/>
              </a:rPr>
              <a:t> souffraient d’une épidémie de malaria. Ils appelèrent l’organisation mondiale de la santé (OMS) pour leur demander de l’aide. Celle-ci eu l’idée de vaporiser une grande quantité de DDT (produit chimique) sur l’île ce qui permit de tuer les moustiques porteurs de la maladie. Seulement il y eut quelques effets secondaires. </a:t>
            </a:r>
          </a:p>
          <a:p>
            <a:r>
              <a:rPr lang="fr-FR" sz="1200" kern="1200" dirty="0">
                <a:solidFill>
                  <a:schemeClr val="tx1"/>
                </a:solidFill>
                <a:effectLst/>
                <a:latin typeface="+mn-lt"/>
                <a:ea typeface="+mn-ea"/>
                <a:cs typeface="+mn-cs"/>
              </a:rPr>
              <a:t>Tout d’abord les toits des maisons de l’île commencèrent à s’effondrer mystérieusement. L’organisation comprit un peu plus tard que le DDT ne tuait pas seulement les moustiques mais aussi une espèce de guêpe très utile qui empêchait les chenilles de dévorer les toits de chaume. Sans ces guêpes, le nombre de chenilles se développèrent rapidement et par conséquent les toits des maisons se fragilisèrent. </a:t>
            </a:r>
          </a:p>
          <a:p>
            <a:r>
              <a:rPr lang="fr-FR" sz="1200" kern="1200" dirty="0">
                <a:solidFill>
                  <a:schemeClr val="tx1"/>
                </a:solidFill>
                <a:effectLst/>
                <a:latin typeface="+mn-lt"/>
                <a:ea typeface="+mn-ea"/>
                <a:cs typeface="+mn-cs"/>
              </a:rPr>
              <a:t>Mais ce n’est pas tout. Le DDT affecta aussi beaucoup d’autres insectes. Or ces insectes étaient mangés par les lézards de l’île. Avec le temps, les lézards accumulèrent un haut niveau de DDT dans leur organisme. Ces derniers supportèrent bien le produit chimique. Ce n’était pas le cas des chats qui mangeaient ces lézards et qui pour le coup absorbèrent eux aussi le DDT. Enormément de chats moururent à cause de cela. </a:t>
            </a:r>
          </a:p>
          <a:p>
            <a:r>
              <a:rPr lang="fr-FR" sz="1200" kern="1200" dirty="0">
                <a:solidFill>
                  <a:schemeClr val="tx1"/>
                </a:solidFill>
                <a:effectLst/>
                <a:latin typeface="+mn-lt"/>
                <a:ea typeface="+mn-ea"/>
                <a:cs typeface="+mn-cs"/>
              </a:rPr>
              <a:t>Avec moins de chats sur l’île, les rats commencèrent à leur tour à proliférer. Les habitants de </a:t>
            </a:r>
            <a:r>
              <a:rPr lang="fr-FR" sz="1200" kern="1200" dirty="0" err="1">
                <a:solidFill>
                  <a:schemeClr val="tx1"/>
                </a:solidFill>
                <a:effectLst/>
                <a:latin typeface="+mn-lt"/>
                <a:ea typeface="+mn-ea"/>
                <a:cs typeface="+mn-cs"/>
              </a:rPr>
              <a:t>Borneo</a:t>
            </a:r>
            <a:r>
              <a:rPr lang="fr-FR" sz="1200" kern="1200" dirty="0">
                <a:solidFill>
                  <a:schemeClr val="tx1"/>
                </a:solidFill>
                <a:effectLst/>
                <a:latin typeface="+mn-lt"/>
                <a:ea typeface="+mn-ea"/>
                <a:cs typeface="+mn-cs"/>
              </a:rPr>
              <a:t> n’eurent alors plus de problème de malaria mais cette fois ils furent victime d’une épidémie de peste.</a:t>
            </a:r>
          </a:p>
          <a:p>
            <a:r>
              <a:rPr lang="fr-FR" sz="1200" kern="1200" dirty="0">
                <a:solidFill>
                  <a:schemeClr val="tx1"/>
                </a:solidFill>
                <a:effectLst/>
                <a:latin typeface="+mn-lt"/>
                <a:ea typeface="+mn-ea"/>
                <a:cs typeface="+mn-cs"/>
              </a:rPr>
              <a:t>Ils appelèrent de nouveau l’organisation mondiale de la santé qui eut l’idée de parachuter des chats vivants sur l’île de </a:t>
            </a:r>
            <a:r>
              <a:rPr lang="fr-FR" sz="1200" kern="1200" dirty="0" err="1">
                <a:solidFill>
                  <a:schemeClr val="tx1"/>
                </a:solidFill>
                <a:effectLst/>
                <a:latin typeface="+mn-lt"/>
                <a:ea typeface="+mn-ea"/>
                <a:cs typeface="+mn-cs"/>
              </a:rPr>
              <a:t>Borneo</a:t>
            </a:r>
            <a:r>
              <a:rPr lang="fr-FR" sz="1200" kern="1200" dirty="0">
                <a:solidFill>
                  <a:schemeClr val="tx1"/>
                </a:solidFill>
                <a:effectLst/>
                <a:latin typeface="+mn-lt"/>
                <a:ea typeface="+mn-ea"/>
                <a:cs typeface="+mn-cs"/>
              </a:rPr>
              <a:t>. L’objectif était de repeupler l’île de chats pour réduire la population de rats.  Cette idée fut la bonne, puisque les chats finirent par rétablir la situation. </a:t>
            </a:r>
          </a:p>
          <a:p>
            <a:r>
              <a:rPr lang="fr-FR" sz="1200" kern="1200" dirty="0">
                <a:solidFill>
                  <a:schemeClr val="tx1"/>
                </a:solidFill>
                <a:effectLst/>
                <a:latin typeface="+mn-lt"/>
                <a:ea typeface="+mn-ea"/>
                <a:cs typeface="+mn-cs"/>
              </a:rPr>
              <a:t>Toutes les conséquences provoquées par la vaporisation de DDT sur l’île sont le produit d’une approche linéaire. </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26</a:t>
            </a:fld>
            <a:endParaRPr lang="fr-FR"/>
          </a:p>
        </p:txBody>
      </p:sp>
    </p:spTree>
    <p:extLst>
      <p:ext uri="{BB962C8B-B14F-4D97-AF65-F5344CB8AC3E}">
        <p14:creationId xmlns:p14="http://schemas.microsoft.com/office/powerpoint/2010/main" val="289675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L’approche qui renforce la robustesse, c’est exactement l’ambition de l’AI et la transformation positive:</a:t>
            </a:r>
          </a:p>
          <a:p>
            <a:r>
              <a:rPr lang="fr-FR" dirty="0"/>
              <a:t>activer les forces, les récits, les liens, les ressources invisible pour construire des organisations vraiment vivante, celles qui tiennent debout quand tout vacille autour.</a:t>
            </a:r>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27</a:t>
            </a:fld>
            <a:endParaRPr lang="fr-FR"/>
          </a:p>
        </p:txBody>
      </p:sp>
    </p:spTree>
    <p:extLst>
      <p:ext uri="{BB962C8B-B14F-4D97-AF65-F5344CB8AC3E}">
        <p14:creationId xmlns:p14="http://schemas.microsoft.com/office/powerpoint/2010/main" val="89809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lumMod val="85000"/>
                    <a:lumOff val="15000"/>
                  </a:schemeClr>
                </a:solidFill>
                <a:latin typeface="Proxima Nova Regular"/>
                <a:cs typeface="Proxima Nova Regular"/>
              </a:rPr>
              <a:t>Cadre de référence: </a:t>
            </a:r>
            <a:r>
              <a:rPr lang="fr-FR" altLang="fr-FR" i="1" dirty="0">
                <a:solidFill>
                  <a:schemeClr val="tx1">
                    <a:lumMod val="85000"/>
                    <a:lumOff val="15000"/>
                  </a:schemeClr>
                </a:solidFill>
                <a:latin typeface="Proxima Nova Regular"/>
                <a:cs typeface="Proxima Nova Regular"/>
              </a:rPr>
              <a:t>« Chaque organisation, homme, système, a quelque chose qui fonctionne bien, qui lui donne vie, efficacité et assure ses réussites… »</a:t>
            </a:r>
            <a:r>
              <a:rPr lang="fr-FR" altLang="ja-JP" i="1" dirty="0">
                <a:solidFill>
                  <a:schemeClr val="tx1">
                    <a:lumMod val="85000"/>
                    <a:lumOff val="15000"/>
                  </a:schemeClr>
                </a:solidFill>
                <a:latin typeface="Proxima Nova Regular"/>
                <a:cs typeface="Proxima Nova Regular"/>
              </a:rPr>
              <a:t> </a:t>
            </a:r>
            <a:r>
              <a:rPr lang="fr-FR" altLang="ja-JP" sz="900" i="1" dirty="0">
                <a:latin typeface="Proxima Nova Regular"/>
                <a:cs typeface="Proxima Nova Regular"/>
              </a:rPr>
              <a:t>David </a:t>
            </a:r>
            <a:r>
              <a:rPr lang="fr-FR" altLang="ja-JP" sz="900" i="1" dirty="0" err="1">
                <a:latin typeface="Proxima Nova Regular"/>
                <a:cs typeface="Proxima Nova Regular"/>
              </a:rPr>
              <a:t>Cooperrider</a:t>
            </a:r>
            <a:endParaRPr lang="fr-FR" altLang="ja-JP" sz="900" i="1" dirty="0">
              <a:latin typeface="Proxima Nova Regular"/>
              <a:cs typeface="Proxima Nova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ja-JP" sz="900" i="1" dirty="0">
              <a:latin typeface="Proxima Nova Regular"/>
              <a:cs typeface="Proxima Nova Regular"/>
            </a:endParaRPr>
          </a:p>
          <a:p>
            <a:pPr eaLnBrk="1" hangingPunct="1">
              <a:defRPr/>
            </a:pPr>
            <a:r>
              <a:rPr lang="fr-FR" sz="900" dirty="0">
                <a:solidFill>
                  <a:schemeClr val="tx1">
                    <a:lumMod val="75000"/>
                    <a:lumOff val="25000"/>
                  </a:schemeClr>
                </a:solidFill>
                <a:latin typeface="Proxima Nova Regular"/>
                <a:cs typeface="Proxima Nova Regular"/>
              </a:rPr>
              <a:t>L</a:t>
            </a:r>
            <a:r>
              <a:rPr lang="ja-JP" altLang="fr-FR" sz="900">
                <a:solidFill>
                  <a:schemeClr val="tx1">
                    <a:lumMod val="75000"/>
                    <a:lumOff val="25000"/>
                  </a:schemeClr>
                </a:solidFill>
                <a:latin typeface="Proxima Nova Regular"/>
                <a:cs typeface="Proxima Nova Regular"/>
              </a:rPr>
              <a:t>’</a:t>
            </a:r>
            <a:r>
              <a:rPr lang="fr-FR" sz="900" dirty="0">
                <a:solidFill>
                  <a:schemeClr val="tx1">
                    <a:lumMod val="75000"/>
                    <a:lumOff val="25000"/>
                  </a:schemeClr>
                </a:solidFill>
                <a:latin typeface="Proxima Nova Regular"/>
                <a:cs typeface="Proxima Nova Regular"/>
              </a:rPr>
              <a:t>AI est née à la fin des années 80 à l</a:t>
            </a:r>
            <a:r>
              <a:rPr lang="ja-JP" altLang="fr-FR" sz="900">
                <a:solidFill>
                  <a:schemeClr val="tx1">
                    <a:lumMod val="75000"/>
                    <a:lumOff val="25000"/>
                  </a:schemeClr>
                </a:solidFill>
                <a:latin typeface="Proxima Nova Regular"/>
                <a:cs typeface="Proxima Nova Regular"/>
              </a:rPr>
              <a:t>’</a:t>
            </a:r>
            <a:r>
              <a:rPr lang="fr-FR" sz="900" dirty="0">
                <a:solidFill>
                  <a:schemeClr val="tx1">
                    <a:lumMod val="75000"/>
                    <a:lumOff val="25000"/>
                  </a:schemeClr>
                </a:solidFill>
                <a:latin typeface="Proxima Nova Regular"/>
                <a:cs typeface="Proxima Nova Regular"/>
              </a:rPr>
              <a:t>Université de Cleveland (OHIO). </a:t>
            </a:r>
          </a:p>
          <a:p>
            <a:pPr>
              <a:defRPr/>
            </a:pPr>
            <a:r>
              <a:rPr lang="fr-FR" sz="900" dirty="0">
                <a:solidFill>
                  <a:schemeClr val="tx1">
                    <a:lumMod val="75000"/>
                    <a:lumOff val="25000"/>
                  </a:schemeClr>
                </a:solidFill>
                <a:latin typeface="Proxima Nova Regular"/>
                <a:cs typeface="Proxima Nova Regular"/>
              </a:rPr>
              <a:t>Elle a été créée par le Prof. David </a:t>
            </a:r>
            <a:r>
              <a:rPr lang="fr-FR" sz="900" dirty="0" err="1">
                <a:solidFill>
                  <a:schemeClr val="tx1">
                    <a:lumMod val="75000"/>
                    <a:lumOff val="25000"/>
                  </a:schemeClr>
                </a:solidFill>
                <a:latin typeface="Proxima Nova Regular"/>
                <a:cs typeface="Proxima Nova Regular"/>
              </a:rPr>
              <a:t>Cooperrider</a:t>
            </a:r>
            <a:r>
              <a:rPr lang="fr-FR" sz="900" dirty="0">
                <a:solidFill>
                  <a:schemeClr val="tx1">
                    <a:lumMod val="75000"/>
                    <a:lumOff val="25000"/>
                  </a:schemeClr>
                </a:solidFill>
                <a:latin typeface="Proxima Nova Regular"/>
                <a:cs typeface="Proxima Nova Regular"/>
              </a:rPr>
              <a:t>, Docteur en développement des organisations, et développée avec ses collègues notamment le </a:t>
            </a:r>
            <a:r>
              <a:rPr lang="en-US" sz="900" dirty="0" err="1">
                <a:solidFill>
                  <a:schemeClr val="tx1">
                    <a:lumMod val="75000"/>
                    <a:lumOff val="25000"/>
                  </a:schemeClr>
                </a:solidFill>
                <a:latin typeface="Proxima Nova Regular"/>
                <a:cs typeface="Proxima Nova Regular"/>
              </a:rPr>
              <a:t>Professeur</a:t>
            </a:r>
            <a:r>
              <a:rPr lang="en-US" sz="900" dirty="0">
                <a:solidFill>
                  <a:schemeClr val="tx1">
                    <a:lumMod val="75000"/>
                    <a:lumOff val="25000"/>
                  </a:schemeClr>
                </a:solidFill>
                <a:latin typeface="Proxima Nova Regular"/>
                <a:cs typeface="Proxima Nova Regular"/>
              </a:rPr>
              <a:t> Ron Fry</a:t>
            </a:r>
            <a:br>
              <a:rPr lang="en-US" sz="900" dirty="0">
                <a:solidFill>
                  <a:schemeClr val="tx1">
                    <a:lumMod val="75000"/>
                    <a:lumOff val="25000"/>
                  </a:schemeClr>
                </a:solidFill>
                <a:latin typeface="Proxima Nova Regular"/>
                <a:cs typeface="Proxima Nova Regular"/>
              </a:rPr>
            </a:br>
            <a:endParaRPr lang="en-US" sz="900" dirty="0">
              <a:solidFill>
                <a:schemeClr val="tx1">
                  <a:lumMod val="75000"/>
                  <a:lumOff val="25000"/>
                </a:schemeClr>
              </a:solidFill>
              <a:latin typeface="Proxima Nova Regular"/>
              <a:cs typeface="Proxima Nova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ja-JP" sz="900" i="1" dirty="0">
              <a:latin typeface="Proxima Nova Regular"/>
              <a:cs typeface="Proxima Nova 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lumMod val="85000"/>
                  <a:lumOff val="15000"/>
                </a:schemeClr>
              </a:solidFill>
              <a:latin typeface="Proxima Nova Regular"/>
              <a:cs typeface="Proxima Nova Regular"/>
            </a:endParaRP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28</a:t>
            </a:fld>
            <a:endParaRPr lang="fr-FR"/>
          </a:p>
        </p:txBody>
      </p:sp>
    </p:spTree>
    <p:extLst>
      <p:ext uri="{BB962C8B-B14F-4D97-AF65-F5344CB8AC3E}">
        <p14:creationId xmlns:p14="http://schemas.microsoft.com/office/powerpoint/2010/main" val="711626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Résister, s’adapter, se transformer</a:t>
            </a:r>
          </a:p>
          <a:p>
            <a:r>
              <a:rPr lang="fr-FR" dirty="0"/>
              <a:t>- Durabilité</a:t>
            </a:r>
          </a:p>
          <a:p>
            <a:pPr marL="171450" indent="-171450">
              <a:buFontTx/>
              <a:buChar char="-"/>
            </a:pPr>
            <a:r>
              <a:rPr lang="fr-FR"/>
              <a:t>Impacts sociaux/environnementaux</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31</a:t>
            </a:fld>
            <a:endParaRPr lang="fr-FR"/>
          </a:p>
        </p:txBody>
      </p:sp>
    </p:spTree>
    <p:extLst>
      <p:ext uri="{BB962C8B-B14F-4D97-AF65-F5344CB8AC3E}">
        <p14:creationId xmlns:p14="http://schemas.microsoft.com/office/powerpoint/2010/main" val="3126354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33</a:t>
            </a:fld>
            <a:endParaRPr lang="fr-FR"/>
          </a:p>
        </p:txBody>
      </p:sp>
    </p:spTree>
    <p:extLst>
      <p:ext uri="{BB962C8B-B14F-4D97-AF65-F5344CB8AC3E}">
        <p14:creationId xmlns:p14="http://schemas.microsoft.com/office/powerpoint/2010/main" val="398244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37</a:t>
            </a:fld>
            <a:endParaRPr lang="fr-FR"/>
          </a:p>
        </p:txBody>
      </p:sp>
    </p:spTree>
    <p:extLst>
      <p:ext uri="{BB962C8B-B14F-4D97-AF65-F5344CB8AC3E}">
        <p14:creationId xmlns:p14="http://schemas.microsoft.com/office/powerpoint/2010/main" val="2767205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Depuis l'entrée en vigueur de la </a:t>
            </a:r>
            <a:r>
              <a:rPr lang="fr-FR" sz="1200" b="1" i="0" u="none" strike="noStrike" kern="1200" dirty="0">
                <a:solidFill>
                  <a:schemeClr val="tx1"/>
                </a:solidFill>
                <a:effectLst/>
                <a:latin typeface="+mn-lt"/>
                <a:ea typeface="+mn-ea"/>
                <a:cs typeface="+mn-cs"/>
                <a:hlinkClick r:id="rId3" tooltip="legifrance.gouv.fr (ouvrir dans une nouvelle fenêtre)"/>
              </a:rPr>
              <a:t>loi PACTE</a:t>
            </a:r>
            <a:r>
              <a:rPr lang="fr-FR" sz="1200" b="0" i="0" u="none" strike="noStrike" kern="1200" dirty="0">
                <a:solidFill>
                  <a:schemeClr val="tx1"/>
                </a:solidFill>
                <a:effectLst/>
                <a:latin typeface="+mn-lt"/>
                <a:ea typeface="+mn-ea"/>
                <a:cs typeface="+mn-cs"/>
                <a:hlinkClick r:id="rId3" tooltip="legifrance.gouv.fr (ouvrir dans une nouvelle fenêtre)"/>
              </a:rPr>
              <a:t> du 22 mai 2019</a:t>
            </a:r>
            <a:r>
              <a:rPr lang="fr-FR" sz="1200" b="0" i="0" u="none" strike="noStrike" kern="1200" dirty="0">
                <a:solidFill>
                  <a:schemeClr val="tx1"/>
                </a:solidFill>
                <a:effectLst/>
                <a:latin typeface="+mn-lt"/>
                <a:ea typeface="+mn-ea"/>
                <a:cs typeface="+mn-cs"/>
              </a:rPr>
              <a:t>, de nouvelles dispositions sont entrées en vigueur pour renforcer la RSE :</a:t>
            </a:r>
          </a:p>
          <a:p>
            <a:r>
              <a:rPr lang="fr-FR" sz="1200" b="0" i="0" u="none" strike="noStrike" kern="1200" dirty="0">
                <a:solidFill>
                  <a:schemeClr val="tx1"/>
                </a:solidFill>
                <a:effectLst/>
                <a:latin typeface="+mn-lt"/>
                <a:ea typeface="+mn-ea"/>
                <a:cs typeface="+mn-cs"/>
              </a:rPr>
              <a:t>l'</a:t>
            </a:r>
            <a:r>
              <a:rPr lang="fr-FR" sz="1200" b="0" i="0" u="none" strike="noStrike" kern="1200" dirty="0">
                <a:solidFill>
                  <a:schemeClr val="tx1"/>
                </a:solidFill>
                <a:effectLst/>
                <a:latin typeface="+mn-lt"/>
                <a:ea typeface="+mn-ea"/>
                <a:cs typeface="+mn-cs"/>
                <a:hlinkClick r:id="rId4" tooltip="legifrance.gouv.fr (ouvrir dans une nouvelle fenêtre)"/>
              </a:rPr>
              <a:t>article 1833 du code civil</a:t>
            </a:r>
            <a:r>
              <a:rPr lang="fr-FR" sz="1200" b="0" i="0" u="none" strike="noStrike" kern="1200" dirty="0">
                <a:solidFill>
                  <a:schemeClr val="tx1"/>
                </a:solidFill>
                <a:effectLst/>
                <a:latin typeface="+mn-lt"/>
                <a:ea typeface="+mn-ea"/>
                <a:cs typeface="+mn-cs"/>
              </a:rPr>
              <a:t> a été modifié afin que l'objet social de toutes les sociétés intègre la considération des enjeux sociaux et environnementaux,</a:t>
            </a:r>
          </a:p>
          <a:p>
            <a:r>
              <a:rPr lang="fr-FR" sz="1200" b="0" i="0" u="none" strike="noStrike" kern="1200" dirty="0">
                <a:solidFill>
                  <a:schemeClr val="tx1"/>
                </a:solidFill>
                <a:effectLst/>
                <a:latin typeface="+mn-lt"/>
                <a:ea typeface="+mn-ea"/>
                <a:cs typeface="+mn-cs"/>
              </a:rPr>
              <a:t>l'</a:t>
            </a:r>
            <a:r>
              <a:rPr lang="fr-FR" sz="1200" b="0" i="0" u="none" strike="noStrike" kern="1200" dirty="0">
                <a:solidFill>
                  <a:schemeClr val="tx1"/>
                </a:solidFill>
                <a:effectLst/>
                <a:latin typeface="+mn-lt"/>
                <a:ea typeface="+mn-ea"/>
                <a:cs typeface="+mn-cs"/>
                <a:hlinkClick r:id="rId5" tooltip="legifrance.gouv.fr (ouvrir dans une nouvelle fenêtre)"/>
              </a:rPr>
              <a:t>article 1835 du code civil</a:t>
            </a:r>
            <a:r>
              <a:rPr lang="fr-FR" sz="1200" b="0" i="0" u="none" strike="noStrike" kern="1200" dirty="0">
                <a:solidFill>
                  <a:schemeClr val="tx1"/>
                </a:solidFill>
                <a:effectLst/>
                <a:latin typeface="+mn-lt"/>
                <a:ea typeface="+mn-ea"/>
                <a:cs typeface="+mn-cs"/>
              </a:rPr>
              <a:t> a été modifié pour reconnaître la possibilité aux sociétés qui le souhaitent de se doter d'une raison d'être dans leurs statuts</a:t>
            </a:r>
          </a:p>
          <a:p>
            <a:r>
              <a:rPr lang="fr-FR" sz="1200" b="0" i="0" u="none" strike="noStrike" kern="1200" dirty="0">
                <a:solidFill>
                  <a:schemeClr val="tx1"/>
                </a:solidFill>
                <a:effectLst/>
                <a:latin typeface="+mn-lt"/>
                <a:ea typeface="+mn-ea"/>
                <a:cs typeface="+mn-cs"/>
              </a:rPr>
              <a:t>le </a:t>
            </a:r>
            <a:r>
              <a:rPr lang="fr-FR" sz="1200" b="1" i="0" u="none" strike="noStrike" kern="1200" dirty="0">
                <a:solidFill>
                  <a:schemeClr val="tx1"/>
                </a:solidFill>
                <a:effectLst/>
                <a:latin typeface="+mn-lt"/>
                <a:ea typeface="+mn-ea"/>
                <a:cs typeface="+mn-cs"/>
              </a:rPr>
              <a:t>statut d'</a:t>
            </a:r>
            <a:r>
              <a:rPr lang="fr-FR" sz="1200" b="1" i="0" u="none" strike="noStrike" kern="1200" dirty="0">
                <a:solidFill>
                  <a:schemeClr val="tx1"/>
                </a:solidFill>
                <a:effectLst/>
                <a:latin typeface="+mn-lt"/>
                <a:ea typeface="+mn-ea"/>
                <a:cs typeface="+mn-cs"/>
                <a:hlinkClick r:id="rId6" tooltip="entreprendre.service-public.fr (ouvrir dans une nouvelle fenêtre)"/>
              </a:rPr>
              <a:t>entreprise à mission</a:t>
            </a:r>
            <a:r>
              <a:rPr lang="fr-FR" sz="1200" b="0" i="0" u="none" strike="noStrike" kern="1200" dirty="0">
                <a:solidFill>
                  <a:schemeClr val="tx1"/>
                </a:solidFill>
                <a:effectLst/>
                <a:latin typeface="+mn-lt"/>
                <a:ea typeface="+mn-ea"/>
                <a:cs typeface="+mn-cs"/>
              </a:rPr>
              <a:t> a été créé.</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5</a:t>
            </a:fld>
            <a:endParaRPr lang="fr-FR"/>
          </a:p>
        </p:txBody>
      </p:sp>
    </p:spTree>
    <p:extLst>
      <p:ext uri="{BB962C8B-B14F-4D97-AF65-F5344CB8AC3E}">
        <p14:creationId xmlns:p14="http://schemas.microsoft.com/office/powerpoint/2010/main" val="322204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38</a:t>
            </a:fld>
            <a:endParaRPr lang="fr-FR"/>
          </a:p>
        </p:txBody>
      </p:sp>
    </p:spTree>
    <p:extLst>
      <p:ext uri="{BB962C8B-B14F-4D97-AF65-F5344CB8AC3E}">
        <p14:creationId xmlns:p14="http://schemas.microsoft.com/office/powerpoint/2010/main" val="2919368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39</a:t>
            </a:fld>
            <a:endParaRPr lang="fr-FR"/>
          </a:p>
        </p:txBody>
      </p:sp>
    </p:spTree>
    <p:extLst>
      <p:ext uri="{BB962C8B-B14F-4D97-AF65-F5344CB8AC3E}">
        <p14:creationId xmlns:p14="http://schemas.microsoft.com/office/powerpoint/2010/main" val="3955692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40</a:t>
            </a:fld>
            <a:endParaRPr lang="fr-FR"/>
          </a:p>
        </p:txBody>
      </p:sp>
    </p:spTree>
    <p:extLst>
      <p:ext uri="{BB962C8B-B14F-4D97-AF65-F5344CB8AC3E}">
        <p14:creationId xmlns:p14="http://schemas.microsoft.com/office/powerpoint/2010/main" val="3860850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41</a:t>
            </a:fld>
            <a:endParaRPr lang="fr-FR"/>
          </a:p>
        </p:txBody>
      </p:sp>
    </p:spTree>
    <p:extLst>
      <p:ext uri="{BB962C8B-B14F-4D97-AF65-F5344CB8AC3E}">
        <p14:creationId xmlns:p14="http://schemas.microsoft.com/office/powerpoint/2010/main" val="28637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La norme </a:t>
            </a:r>
            <a:r>
              <a:rPr lang="fr-FR" sz="1200" b="1" kern="1200" dirty="0">
                <a:solidFill>
                  <a:schemeClr val="tx1"/>
                </a:solidFill>
                <a:effectLst/>
                <a:latin typeface="+mn-lt"/>
                <a:ea typeface="+mn-ea"/>
                <a:cs typeface="+mn-cs"/>
                <a:hlinkClick r:id="rId3"/>
              </a:rPr>
              <a:t>ISO 26000</a:t>
            </a:r>
            <a:r>
              <a:rPr lang="fr-FR" sz="1200" kern="1200" dirty="0">
                <a:solidFill>
                  <a:schemeClr val="tx1"/>
                </a:solidFill>
                <a:effectLst/>
                <a:latin typeface="+mn-lt"/>
                <a:ea typeface="+mn-ea"/>
                <a:cs typeface="+mn-cs"/>
              </a:rPr>
              <a:t>, standard international</a:t>
            </a:r>
          </a:p>
          <a:p>
            <a:r>
              <a:rPr lang="fr-FR" sz="1200" kern="1200" dirty="0">
                <a:solidFill>
                  <a:schemeClr val="tx1"/>
                </a:solidFill>
                <a:effectLst/>
                <a:latin typeface="+mn-lt"/>
                <a:ea typeface="+mn-ea"/>
                <a:cs typeface="+mn-cs"/>
              </a:rPr>
              <a:t> </a:t>
            </a:r>
          </a:p>
          <a:p>
            <a:r>
              <a:rPr lang="fr-FR" dirty="0">
                <a:effectLst/>
              </a:rPr>
              <a:t>« Responsabilité d'une organisation vis-à-vis des impacts de ses décisions et activités sur la société et sur l'environnement, se traduisant par un </a:t>
            </a:r>
            <a:r>
              <a:rPr lang="fr-FR" b="1" dirty="0">
                <a:effectLst/>
              </a:rPr>
              <a:t>comportement éthique et transparent</a:t>
            </a:r>
            <a:r>
              <a:rPr lang="fr-FR" dirty="0">
                <a:effectLst/>
              </a:rPr>
              <a:t> </a:t>
            </a:r>
          </a:p>
          <a:p>
            <a:r>
              <a:rPr lang="fr-FR" dirty="0">
                <a:effectLst/>
              </a:rPr>
              <a:t>• contribue au développement durable, y compris à la santé et au bien-être de la société ; </a:t>
            </a:r>
          </a:p>
          <a:p>
            <a:r>
              <a:rPr lang="fr-FR" sz="1200" kern="1200" dirty="0">
                <a:solidFill>
                  <a:schemeClr val="tx1"/>
                </a:solidFill>
                <a:effectLst/>
                <a:latin typeface="+mn-lt"/>
                <a:ea typeface="+mn-ea"/>
                <a:cs typeface="+mn-cs"/>
              </a:rPr>
              <a:t>• prend en compte les attentes des parties prenantes.</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7</a:t>
            </a:fld>
            <a:endParaRPr lang="fr-FR"/>
          </a:p>
        </p:txBody>
      </p:sp>
    </p:spTree>
    <p:extLst>
      <p:ext uri="{BB962C8B-B14F-4D97-AF65-F5344CB8AC3E}">
        <p14:creationId xmlns:p14="http://schemas.microsoft.com/office/powerpoint/2010/main" val="2308782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Organisation des Nations Unis a défini un agenda avec des objectifs qui répondent aux défis mondiaux auxquels nous sommes confrontés</a:t>
            </a:r>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9</a:t>
            </a:fld>
            <a:endParaRPr lang="fr-FR"/>
          </a:p>
        </p:txBody>
      </p:sp>
    </p:spTree>
    <p:extLst>
      <p:ext uri="{BB962C8B-B14F-4D97-AF65-F5344CB8AC3E}">
        <p14:creationId xmlns:p14="http://schemas.microsoft.com/office/powerpoint/2010/main" val="71979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Découvrez pourquoi viser uniquement la performance fragiliser votre équipe organisation, et apprenez comme on gagne robustesse, face a la certitude</a:t>
            </a:r>
          </a:p>
          <a:p>
            <a:r>
              <a:rPr lang="fr-FR" sz="1200" b="1" dirty="0">
                <a:solidFill>
                  <a:srgbClr val="4E8F9B"/>
                </a:solidFill>
                <a:latin typeface="Corbel" panose="020B0503020204020204" pitchFamily="34" charset="0"/>
              </a:rPr>
              <a:t>On parle beaucoup de faire plus vite, mieux, avec moins</a:t>
            </a:r>
          </a:p>
          <a:p>
            <a:r>
              <a:rPr lang="fr-FR" sz="1200" b="1" dirty="0">
                <a:solidFill>
                  <a:srgbClr val="4E8F9B"/>
                </a:solidFill>
                <a:latin typeface="Corbel" panose="020B0503020204020204" pitchFamily="34" charset="0"/>
              </a:rPr>
              <a:t>Mais sur le terrain : plus on optimise, plus on fragilise</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12</a:t>
            </a:fld>
            <a:endParaRPr lang="fr-FR"/>
          </a:p>
        </p:txBody>
      </p:sp>
    </p:spTree>
    <p:extLst>
      <p:ext uri="{BB962C8B-B14F-4D97-AF65-F5344CB8AC3E}">
        <p14:creationId xmlns:p14="http://schemas.microsoft.com/office/powerpoint/2010/main" val="880000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métaphore </a:t>
            </a:r>
            <a:r>
              <a:rPr lang="fr-FR" dirty="0" err="1"/>
              <a:t>fortissime</a:t>
            </a:r>
            <a:r>
              <a:rPr lang="fr-FR" dirty="0"/>
              <a:t> : une organisation performante, c’est une autoroute. Fluide, rapide, optimisé. Jusqu’au moindre gravillon ou tout s’arrête.</a:t>
            </a:r>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13</a:t>
            </a:fld>
            <a:endParaRPr lang="fr-FR"/>
          </a:p>
        </p:txBody>
      </p:sp>
    </p:spTree>
    <p:extLst>
      <p:ext uri="{BB962C8B-B14F-4D97-AF65-F5344CB8AC3E}">
        <p14:creationId xmlns:p14="http://schemas.microsoft.com/office/powerpoint/2010/main" val="220169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métaphore </a:t>
            </a:r>
            <a:r>
              <a:rPr lang="fr-FR" dirty="0" err="1"/>
              <a:t>fortissime</a:t>
            </a:r>
            <a:r>
              <a:rPr lang="fr-FR" dirty="0"/>
              <a:t> : une organisation performante, c’est une autoroute. Fluide, rapide, optimisé. Jusqu’au moindre gravillon ou tout s’arrête.</a:t>
            </a:r>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14</a:t>
            </a:fld>
            <a:endParaRPr lang="fr-FR"/>
          </a:p>
        </p:txBody>
      </p:sp>
    </p:spTree>
    <p:extLst>
      <p:ext uri="{BB962C8B-B14F-4D97-AF65-F5344CB8AC3E}">
        <p14:creationId xmlns:p14="http://schemas.microsoft.com/office/powerpoint/2010/main" val="133118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Performance = optimiser, accélérer, réduire les marges.</a:t>
            </a:r>
          </a:p>
          <a:p>
            <a:r>
              <a:rPr lang="fr-FR" dirty="0"/>
              <a:t>Robustesse = absorbé, s’adapté, tenir bon dans les fluctuations</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15</a:t>
            </a:fld>
            <a:endParaRPr lang="fr-FR"/>
          </a:p>
        </p:txBody>
      </p:sp>
    </p:spTree>
    <p:extLst>
      <p:ext uri="{BB962C8B-B14F-4D97-AF65-F5344CB8AC3E}">
        <p14:creationId xmlns:p14="http://schemas.microsoft.com/office/powerpoint/2010/main" val="371095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Performance = optimiser, accélérer, réduire les marges.</a:t>
            </a:r>
          </a:p>
          <a:p>
            <a:r>
              <a:rPr lang="fr-FR" dirty="0"/>
              <a:t>Robustesse = absorbé, s’adapté, tenir bon dans les fluctuations</a:t>
            </a:r>
          </a:p>
          <a:p>
            <a:endParaRPr lang="fr-FR" dirty="0"/>
          </a:p>
        </p:txBody>
      </p:sp>
      <p:sp>
        <p:nvSpPr>
          <p:cNvPr id="4" name="Espace réservé du numéro de diapositive 3"/>
          <p:cNvSpPr>
            <a:spLocks noGrp="1"/>
          </p:cNvSpPr>
          <p:nvPr>
            <p:ph type="sldNum" sz="quarter" idx="5"/>
          </p:nvPr>
        </p:nvSpPr>
        <p:spPr/>
        <p:txBody>
          <a:bodyPr/>
          <a:lstStyle/>
          <a:p>
            <a:fld id="{20D2D74F-6989-024E-8326-C551AEB3A42D}" type="slidenum">
              <a:rPr lang="fr-FR" smtClean="0"/>
              <a:t>16</a:t>
            </a:fld>
            <a:endParaRPr lang="fr-FR"/>
          </a:p>
        </p:txBody>
      </p:sp>
    </p:spTree>
    <p:extLst>
      <p:ext uri="{BB962C8B-B14F-4D97-AF65-F5344CB8AC3E}">
        <p14:creationId xmlns:p14="http://schemas.microsoft.com/office/powerpoint/2010/main" val="4289089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PREZ RESURGO 1">
    <p:spTree>
      <p:nvGrpSpPr>
        <p:cNvPr id="1" name=""/>
        <p:cNvGrpSpPr/>
        <p:nvPr/>
      </p:nvGrpSpPr>
      <p:grpSpPr>
        <a:xfrm>
          <a:off x="0" y="0"/>
          <a:ext cx="0" cy="0"/>
          <a:chOff x="0" y="0"/>
          <a:chExt cx="0" cy="0"/>
        </a:xfrm>
      </p:grpSpPr>
      <p:pic>
        <p:nvPicPr>
          <p:cNvPr id="8" name="Image 7" descr="Une image contenant dessin, Graphique, illustration, conception&#10;&#10;Le contenu généré par l’IA peut être incorrect.">
            <a:extLst>
              <a:ext uri="{FF2B5EF4-FFF2-40B4-BE49-F238E27FC236}">
                <a16:creationId xmlns:a16="http://schemas.microsoft.com/office/drawing/2014/main" id="{5CC7C31E-94A5-2FB5-8E5C-48EF128A9776}"/>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6699F32D-D58F-9A78-B217-CF954352BD30}"/>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967FDC7C-E79B-40FB-3F7C-342153B91B22}"/>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2919834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GE CONTENU L ECOLE 1_1">
    <p:spTree>
      <p:nvGrpSpPr>
        <p:cNvPr id="1" name=""/>
        <p:cNvGrpSpPr/>
        <p:nvPr/>
      </p:nvGrpSpPr>
      <p:grpSpPr>
        <a:xfrm>
          <a:off x="0" y="0"/>
          <a:ext cx="0" cy="0"/>
          <a:chOff x="0" y="0"/>
          <a:chExt cx="0" cy="0"/>
        </a:xfrm>
      </p:grpSpPr>
      <p:pic>
        <p:nvPicPr>
          <p:cNvPr id="6" name="Image 5" descr="Une image contenant mammifère, illustration&#10;&#10;Le contenu généré par l’IA peut être incorrect.">
            <a:extLst>
              <a:ext uri="{FF2B5EF4-FFF2-40B4-BE49-F238E27FC236}">
                <a16:creationId xmlns:a16="http://schemas.microsoft.com/office/drawing/2014/main" id="{B0DF937F-3663-ACEB-F578-C40ECCC0F4D1}"/>
              </a:ext>
            </a:extLst>
          </p:cNvPr>
          <p:cNvPicPr>
            <a:picLocks noChangeAspect="1"/>
          </p:cNvPicPr>
          <p:nvPr userDrawn="1"/>
        </p:nvPicPr>
        <p:blipFill>
          <a:blip r:embed="rId2"/>
          <a:stretch>
            <a:fillRect/>
          </a:stretch>
        </p:blipFill>
        <p:spPr>
          <a:xfrm>
            <a:off x="-1072" y="602"/>
            <a:ext cx="12193072" cy="6857398"/>
          </a:xfrm>
          <a:prstGeom prst="rect">
            <a:avLst/>
          </a:prstGeom>
        </p:spPr>
      </p:pic>
      <p:sp>
        <p:nvSpPr>
          <p:cNvPr id="9" name="Espace réservé du texte 9">
            <a:extLst>
              <a:ext uri="{FF2B5EF4-FFF2-40B4-BE49-F238E27FC236}">
                <a16:creationId xmlns:a16="http://schemas.microsoft.com/office/drawing/2014/main" id="{ED9342B8-4F79-1196-3D85-37DF5D09B427}"/>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10" name="Espace réservé du texte 9">
            <a:extLst>
              <a:ext uri="{FF2B5EF4-FFF2-40B4-BE49-F238E27FC236}">
                <a16:creationId xmlns:a16="http://schemas.microsoft.com/office/drawing/2014/main" id="{3F919998-5BBC-A031-CD7C-E9AC3BD8996C}"/>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2" name="ZoneTexte 1">
            <a:extLst>
              <a:ext uri="{FF2B5EF4-FFF2-40B4-BE49-F238E27FC236}">
                <a16:creationId xmlns:a16="http://schemas.microsoft.com/office/drawing/2014/main" id="{02C56679-6BC6-6FCC-19DC-0A3518354D4C}"/>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7" name="Espace réservé du texte 6">
            <a:extLst>
              <a:ext uri="{FF2B5EF4-FFF2-40B4-BE49-F238E27FC236}">
                <a16:creationId xmlns:a16="http://schemas.microsoft.com/office/drawing/2014/main" id="{0FF92513-BB24-0D2D-460F-C2FA2FA576C5}"/>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9493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GE PREZ L ECOLE 1-2">
    <p:spTree>
      <p:nvGrpSpPr>
        <p:cNvPr id="1" name=""/>
        <p:cNvGrpSpPr/>
        <p:nvPr/>
      </p:nvGrpSpPr>
      <p:grpSpPr>
        <a:xfrm>
          <a:off x="0" y="0"/>
          <a:ext cx="0" cy="0"/>
          <a:chOff x="0" y="0"/>
          <a:chExt cx="0" cy="0"/>
        </a:xfrm>
      </p:grpSpPr>
      <p:pic>
        <p:nvPicPr>
          <p:cNvPr id="9" name="Image 8" descr="Une image contenant texte, Graphique, graphisme, capture d’écran&#10;&#10;Le contenu généré par l’IA peut être incorrect.">
            <a:extLst>
              <a:ext uri="{FF2B5EF4-FFF2-40B4-BE49-F238E27FC236}">
                <a16:creationId xmlns:a16="http://schemas.microsoft.com/office/drawing/2014/main" id="{A7D865F5-9EB1-61F6-1E95-DEDEAF868222}"/>
              </a:ext>
            </a:extLst>
          </p:cNvPr>
          <p:cNvPicPr>
            <a:picLocks noChangeAspect="1"/>
          </p:cNvPicPr>
          <p:nvPr userDrawn="1"/>
        </p:nvPicPr>
        <p:blipFill>
          <a:blip r:embed="rId2"/>
          <a:stretch>
            <a:fillRect/>
          </a:stretch>
        </p:blipFill>
        <p:spPr>
          <a:xfrm>
            <a:off x="512" y="0"/>
            <a:ext cx="12191487" cy="6858289"/>
          </a:xfrm>
          <a:prstGeom prst="rect">
            <a:avLst/>
          </a:prstGeom>
        </p:spPr>
      </p:pic>
      <p:sp>
        <p:nvSpPr>
          <p:cNvPr id="2" name="Espace réservé du texte 9">
            <a:extLst>
              <a:ext uri="{FF2B5EF4-FFF2-40B4-BE49-F238E27FC236}">
                <a16:creationId xmlns:a16="http://schemas.microsoft.com/office/drawing/2014/main" id="{E87F232C-B0AF-80A1-A2F8-109E2763F9C1}"/>
              </a:ext>
            </a:extLst>
          </p:cNvPr>
          <p:cNvSpPr>
            <a:spLocks noGrp="1"/>
          </p:cNvSpPr>
          <p:nvPr>
            <p:ph type="body" sz="quarter" idx="10" hasCustomPrompt="1"/>
          </p:nvPr>
        </p:nvSpPr>
        <p:spPr>
          <a:xfrm>
            <a:off x="2426724" y="465545"/>
            <a:ext cx="5721530" cy="452801"/>
          </a:xfrm>
          <a:prstGeom prst="rect">
            <a:avLst/>
          </a:prstGeom>
        </p:spPr>
        <p:txBody>
          <a:bodyPr/>
          <a:lstStyle>
            <a:lvl1pPr marL="0" indent="0" algn="l">
              <a:buFontTx/>
              <a:buNone/>
              <a:defRPr sz="2800" b="1" i="0">
                <a:solidFill>
                  <a:srgbClr val="D64D38"/>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A3E7135F-5DBF-BEE6-D200-381F43668F51}"/>
              </a:ext>
            </a:extLst>
          </p:cNvPr>
          <p:cNvSpPr>
            <a:spLocks noGrp="1"/>
          </p:cNvSpPr>
          <p:nvPr>
            <p:ph type="body" sz="quarter" idx="11" hasCustomPrompt="1"/>
          </p:nvPr>
        </p:nvSpPr>
        <p:spPr>
          <a:xfrm>
            <a:off x="2426724" y="979350"/>
            <a:ext cx="5721530" cy="452801"/>
          </a:xfrm>
          <a:prstGeom prst="rect">
            <a:avLst/>
          </a:prstGeom>
        </p:spPr>
        <p:txBody>
          <a:bodyPr/>
          <a:lstStyle>
            <a:lvl1pPr marL="0" indent="0" algn="l">
              <a:buFontTx/>
              <a:buNone/>
              <a:defRPr sz="2000" b="1" i="0">
                <a:solidFill>
                  <a:srgbClr val="D64D38"/>
                </a:solidFill>
                <a:latin typeface="Corbel" panose="020B0503020204020204" pitchFamily="34" charset="0"/>
              </a:defRPr>
            </a:lvl1pPr>
          </a:lstStyle>
          <a:p>
            <a:pPr lvl="0"/>
            <a:r>
              <a:rPr lang="fr-FR" dirty="0"/>
              <a:t>Sous titre</a:t>
            </a:r>
          </a:p>
        </p:txBody>
      </p:sp>
      <p:sp>
        <p:nvSpPr>
          <p:cNvPr id="7" name="Espace réservé du texte 6">
            <a:extLst>
              <a:ext uri="{FF2B5EF4-FFF2-40B4-BE49-F238E27FC236}">
                <a16:creationId xmlns:a16="http://schemas.microsoft.com/office/drawing/2014/main" id="{763B4EF9-8504-DC76-02C4-8C8D3E84450B}"/>
              </a:ext>
            </a:extLst>
          </p:cNvPr>
          <p:cNvSpPr>
            <a:spLocks noGrp="1"/>
          </p:cNvSpPr>
          <p:nvPr>
            <p:ph type="body" sz="quarter" idx="13"/>
          </p:nvPr>
        </p:nvSpPr>
        <p:spPr>
          <a:xfrm>
            <a:off x="2426724" y="1828799"/>
            <a:ext cx="8794554"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036253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PREZ L ECOLE 2">
    <p:spTree>
      <p:nvGrpSpPr>
        <p:cNvPr id="1" name=""/>
        <p:cNvGrpSpPr/>
        <p:nvPr/>
      </p:nvGrpSpPr>
      <p:grpSpPr>
        <a:xfrm>
          <a:off x="0" y="0"/>
          <a:ext cx="0" cy="0"/>
          <a:chOff x="0" y="0"/>
          <a:chExt cx="0" cy="0"/>
        </a:xfrm>
      </p:grpSpPr>
      <p:pic>
        <p:nvPicPr>
          <p:cNvPr id="5" name="Image 4" descr="Une image contenant texte, Graphique, graphisme, conception&#10;&#10;Le contenu généré par l’IA peut être incorrect.">
            <a:extLst>
              <a:ext uri="{FF2B5EF4-FFF2-40B4-BE49-F238E27FC236}">
                <a16:creationId xmlns:a16="http://schemas.microsoft.com/office/drawing/2014/main" id="{341D401A-328C-3394-6726-67E63161770D}"/>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D2D6E20A-570E-7F17-A703-D0712B5D7E57}"/>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0CDC5664-BD15-FC6C-1411-5D25277A7876}"/>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1420401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CONTENU L ECOLE 2">
    <p:spTree>
      <p:nvGrpSpPr>
        <p:cNvPr id="1" name=""/>
        <p:cNvGrpSpPr/>
        <p:nvPr/>
      </p:nvGrpSpPr>
      <p:grpSpPr>
        <a:xfrm>
          <a:off x="0" y="0"/>
          <a:ext cx="0" cy="0"/>
          <a:chOff x="0" y="0"/>
          <a:chExt cx="0" cy="0"/>
        </a:xfrm>
      </p:grpSpPr>
      <p:pic>
        <p:nvPicPr>
          <p:cNvPr id="8" name="Image 7" descr="Une image contenant Graphique, conception, art, illustration&#10;&#10;Le contenu généré par l’IA peut être incorrect.">
            <a:extLst>
              <a:ext uri="{FF2B5EF4-FFF2-40B4-BE49-F238E27FC236}">
                <a16:creationId xmlns:a16="http://schemas.microsoft.com/office/drawing/2014/main" id="{1C3BCC38-D756-DA1A-FA0D-2F12B191D7FC}"/>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C401BCBE-047C-4CC0-C37E-6EC0B8C2CB2A}"/>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7DDC958F-A274-B029-DEAD-75080209F4AF}"/>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7" name="ZoneTexte 6">
            <a:extLst>
              <a:ext uri="{FF2B5EF4-FFF2-40B4-BE49-F238E27FC236}">
                <a16:creationId xmlns:a16="http://schemas.microsoft.com/office/drawing/2014/main" id="{CB2FC473-9115-815E-C302-DD667F60B44C}"/>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9" name="Espace réservé du texte 6">
            <a:extLst>
              <a:ext uri="{FF2B5EF4-FFF2-40B4-BE49-F238E27FC236}">
                <a16:creationId xmlns:a16="http://schemas.microsoft.com/office/drawing/2014/main" id="{2FE51D16-F70B-A0C0-33FA-CB234A646FE1}"/>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D64D38"/>
                </a:solidFill>
                <a:latin typeface="Corbel" panose="020B0503020204020204" pitchFamily="34" charset="0"/>
              </a:defRPr>
            </a:lvl1pPr>
            <a:lvl2pPr>
              <a:defRPr b="1" i="0">
                <a:solidFill>
                  <a:srgbClr val="4E8F9B"/>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49945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PREZ L ECOLE 3">
    <p:spTree>
      <p:nvGrpSpPr>
        <p:cNvPr id="1" name=""/>
        <p:cNvGrpSpPr/>
        <p:nvPr/>
      </p:nvGrpSpPr>
      <p:grpSpPr>
        <a:xfrm>
          <a:off x="0" y="0"/>
          <a:ext cx="0" cy="0"/>
          <a:chOff x="0" y="0"/>
          <a:chExt cx="0" cy="0"/>
        </a:xfrm>
      </p:grpSpPr>
      <p:pic>
        <p:nvPicPr>
          <p:cNvPr id="5" name="Image 4" descr="Une image contenant texte, carte de visite, Graphique, graphisme&#10;&#10;Le contenu généré par l’IA peut être incorrect.">
            <a:extLst>
              <a:ext uri="{FF2B5EF4-FFF2-40B4-BE49-F238E27FC236}">
                <a16:creationId xmlns:a16="http://schemas.microsoft.com/office/drawing/2014/main" id="{7CC6B74D-F658-5D7D-B95B-93CC029EA164}"/>
              </a:ext>
            </a:extLst>
          </p:cNvPr>
          <p:cNvPicPr>
            <a:picLocks noChangeAspect="1"/>
          </p:cNvPicPr>
          <p:nvPr userDrawn="1"/>
        </p:nvPicPr>
        <p:blipFill>
          <a:blip r:embed="rId2"/>
          <a:stretch>
            <a:fillRect/>
          </a:stretch>
        </p:blipFill>
        <p:spPr>
          <a:xfrm>
            <a:off x="513" y="0"/>
            <a:ext cx="12190974" cy="6858000"/>
          </a:xfrm>
          <a:prstGeom prst="rect">
            <a:avLst/>
          </a:prstGeom>
        </p:spPr>
      </p:pic>
      <p:sp>
        <p:nvSpPr>
          <p:cNvPr id="2" name="Espace réservé du texte 9">
            <a:extLst>
              <a:ext uri="{FF2B5EF4-FFF2-40B4-BE49-F238E27FC236}">
                <a16:creationId xmlns:a16="http://schemas.microsoft.com/office/drawing/2014/main" id="{53995A9C-97F3-816B-7344-1620F24954F0}"/>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5BEFC29C-4FE1-7C70-13C5-A9737F85EA92}"/>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4030559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CONTENU L ECOLE 3">
    <p:spTree>
      <p:nvGrpSpPr>
        <p:cNvPr id="1" name=""/>
        <p:cNvGrpSpPr/>
        <p:nvPr/>
      </p:nvGrpSpPr>
      <p:grpSpPr>
        <a:xfrm>
          <a:off x="0" y="0"/>
          <a:ext cx="0" cy="0"/>
          <a:chOff x="0" y="0"/>
          <a:chExt cx="0" cy="0"/>
        </a:xfrm>
      </p:grpSpPr>
      <p:pic>
        <p:nvPicPr>
          <p:cNvPr id="9" name="Image 8" descr="Une image contenant Graphique, conception, graphisme, illustration&#10;&#10;Le contenu généré par l’IA peut être incorrect.">
            <a:extLst>
              <a:ext uri="{FF2B5EF4-FFF2-40B4-BE49-F238E27FC236}">
                <a16:creationId xmlns:a16="http://schemas.microsoft.com/office/drawing/2014/main" id="{BD53E545-590E-FBF3-99C9-09485E5317E1}"/>
              </a:ext>
            </a:extLst>
          </p:cNvPr>
          <p:cNvPicPr>
            <a:picLocks noChangeAspect="1"/>
          </p:cNvPicPr>
          <p:nvPr userDrawn="1"/>
        </p:nvPicPr>
        <p:blipFill>
          <a:blip r:embed="rId2"/>
          <a:stretch>
            <a:fillRect/>
          </a:stretch>
        </p:blipFill>
        <p:spPr>
          <a:xfrm>
            <a:off x="513" y="0"/>
            <a:ext cx="12191487" cy="6858289"/>
          </a:xfrm>
          <a:prstGeom prst="rect">
            <a:avLst/>
          </a:prstGeom>
        </p:spPr>
      </p:pic>
      <p:sp>
        <p:nvSpPr>
          <p:cNvPr id="2" name="Espace réservé du texte 9">
            <a:extLst>
              <a:ext uri="{FF2B5EF4-FFF2-40B4-BE49-F238E27FC236}">
                <a16:creationId xmlns:a16="http://schemas.microsoft.com/office/drawing/2014/main" id="{5C84D1E2-775D-5C5A-B9C5-DA1F48CB53E4}"/>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39E2721E-39A9-96FD-BF64-D536228EED4E}"/>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6" name="ZoneTexte 5">
            <a:extLst>
              <a:ext uri="{FF2B5EF4-FFF2-40B4-BE49-F238E27FC236}">
                <a16:creationId xmlns:a16="http://schemas.microsoft.com/office/drawing/2014/main" id="{C9865ACE-6E0C-3602-8616-6BBCB5C2BBE0}"/>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8" name="Espace réservé du texte 6">
            <a:extLst>
              <a:ext uri="{FF2B5EF4-FFF2-40B4-BE49-F238E27FC236}">
                <a16:creationId xmlns:a16="http://schemas.microsoft.com/office/drawing/2014/main" id="{A2E58C72-F752-9BFE-AF3F-AC5E86284D3A}"/>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16541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GE REMERCIEMENTS L ECOLE">
    <p:spTree>
      <p:nvGrpSpPr>
        <p:cNvPr id="1" name=""/>
        <p:cNvGrpSpPr/>
        <p:nvPr/>
      </p:nvGrpSpPr>
      <p:grpSpPr>
        <a:xfrm>
          <a:off x="0" y="0"/>
          <a:ext cx="0" cy="0"/>
          <a:chOff x="0" y="0"/>
          <a:chExt cx="0" cy="0"/>
        </a:xfrm>
      </p:grpSpPr>
      <p:pic>
        <p:nvPicPr>
          <p:cNvPr id="5" name="Image 4" descr="Une image contenant texte, graphisme, Graphique, mammifère&#10;&#10;Le contenu généré par l’IA peut être incorrect.">
            <a:extLst>
              <a:ext uri="{FF2B5EF4-FFF2-40B4-BE49-F238E27FC236}">
                <a16:creationId xmlns:a16="http://schemas.microsoft.com/office/drawing/2014/main" id="{396BF3D1-5F09-084D-CCC3-9F6CD060CCBF}"/>
              </a:ext>
            </a:extLst>
          </p:cNvPr>
          <p:cNvPicPr>
            <a:picLocks noChangeAspect="1"/>
          </p:cNvPicPr>
          <p:nvPr userDrawn="1"/>
        </p:nvPicPr>
        <p:blipFill>
          <a:blip r:embed="rId2"/>
          <a:stretch>
            <a:fillRect/>
          </a:stretch>
        </p:blipFill>
        <p:spPr>
          <a:xfrm>
            <a:off x="513" y="0"/>
            <a:ext cx="12190974" cy="6858000"/>
          </a:xfrm>
          <a:prstGeom prst="rect">
            <a:avLst/>
          </a:prstGeom>
        </p:spPr>
      </p:pic>
      <p:sp>
        <p:nvSpPr>
          <p:cNvPr id="2" name="Espace réservé du texte 9">
            <a:extLst>
              <a:ext uri="{FF2B5EF4-FFF2-40B4-BE49-F238E27FC236}">
                <a16:creationId xmlns:a16="http://schemas.microsoft.com/office/drawing/2014/main" id="{2296573B-0B18-CFFD-A2FD-1A85CD258952}"/>
              </a:ext>
            </a:extLst>
          </p:cNvPr>
          <p:cNvSpPr>
            <a:spLocks noGrp="1"/>
          </p:cNvSpPr>
          <p:nvPr>
            <p:ph type="body" sz="quarter" idx="10" hasCustomPrompt="1"/>
          </p:nvPr>
        </p:nvSpPr>
        <p:spPr>
          <a:xfrm>
            <a:off x="2305695" y="2052332"/>
            <a:ext cx="7541622" cy="701502"/>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Slide de fin</a:t>
            </a:r>
          </a:p>
        </p:txBody>
      </p:sp>
      <p:sp>
        <p:nvSpPr>
          <p:cNvPr id="3" name="Espace réservé du texte 13">
            <a:extLst>
              <a:ext uri="{FF2B5EF4-FFF2-40B4-BE49-F238E27FC236}">
                <a16:creationId xmlns:a16="http://schemas.microsoft.com/office/drawing/2014/main" id="{9EA28D36-F2F6-9A85-C373-FED2B9307F3B}"/>
              </a:ext>
            </a:extLst>
          </p:cNvPr>
          <p:cNvSpPr>
            <a:spLocks noGrp="1"/>
          </p:cNvSpPr>
          <p:nvPr>
            <p:ph type="body" sz="quarter" idx="11" hasCustomPrompt="1"/>
          </p:nvPr>
        </p:nvSpPr>
        <p:spPr>
          <a:xfrm>
            <a:off x="3237148" y="2892309"/>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Remerciements</a:t>
            </a:r>
          </a:p>
        </p:txBody>
      </p:sp>
    </p:spTree>
    <p:extLst>
      <p:ext uri="{BB962C8B-B14F-4D97-AF65-F5344CB8AC3E}">
        <p14:creationId xmlns:p14="http://schemas.microsoft.com/office/powerpoint/2010/main" val="264068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GE CONTENU RESURGO 1_1">
    <p:spTree>
      <p:nvGrpSpPr>
        <p:cNvPr id="1" name=""/>
        <p:cNvGrpSpPr/>
        <p:nvPr/>
      </p:nvGrpSpPr>
      <p:grpSpPr>
        <a:xfrm>
          <a:off x="0" y="0"/>
          <a:ext cx="0" cy="0"/>
          <a:chOff x="0" y="0"/>
          <a:chExt cx="0" cy="0"/>
        </a:xfrm>
      </p:grpSpPr>
      <p:pic>
        <p:nvPicPr>
          <p:cNvPr id="8" name="Image 7" descr="Une image contenant mammifère, illustration&#10;&#10;Le contenu généré par l’IA peut être incorrect.">
            <a:extLst>
              <a:ext uri="{FF2B5EF4-FFF2-40B4-BE49-F238E27FC236}">
                <a16:creationId xmlns:a16="http://schemas.microsoft.com/office/drawing/2014/main" id="{E5B932C0-F0D0-7F52-1828-1D65DFB4C691}"/>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9" name="Espace réservé du texte 9">
            <a:extLst>
              <a:ext uri="{FF2B5EF4-FFF2-40B4-BE49-F238E27FC236}">
                <a16:creationId xmlns:a16="http://schemas.microsoft.com/office/drawing/2014/main" id="{ED9342B8-4F79-1196-3D85-37DF5D09B427}"/>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10" name="Espace réservé du texte 9">
            <a:extLst>
              <a:ext uri="{FF2B5EF4-FFF2-40B4-BE49-F238E27FC236}">
                <a16:creationId xmlns:a16="http://schemas.microsoft.com/office/drawing/2014/main" id="{3F919998-5BBC-A031-CD7C-E9AC3BD8996C}"/>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2" name="ZoneTexte 1">
            <a:extLst>
              <a:ext uri="{FF2B5EF4-FFF2-40B4-BE49-F238E27FC236}">
                <a16:creationId xmlns:a16="http://schemas.microsoft.com/office/drawing/2014/main" id="{5B713F6F-FF9F-48B2-46F2-68E111857B00}"/>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7" name="Espace réservé du texte 6">
            <a:extLst>
              <a:ext uri="{FF2B5EF4-FFF2-40B4-BE49-F238E27FC236}">
                <a16:creationId xmlns:a16="http://schemas.microsoft.com/office/drawing/2014/main" id="{2CE6E50B-1F45-6B2B-F570-F5CBD8F83AFB}"/>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679994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GE CONTENU RESURGO 1_2">
    <p:spTree>
      <p:nvGrpSpPr>
        <p:cNvPr id="1" name=""/>
        <p:cNvGrpSpPr/>
        <p:nvPr/>
      </p:nvGrpSpPr>
      <p:grpSpPr>
        <a:xfrm>
          <a:off x="0" y="0"/>
          <a:ext cx="0" cy="0"/>
          <a:chOff x="0" y="0"/>
          <a:chExt cx="0" cy="0"/>
        </a:xfrm>
      </p:grpSpPr>
      <p:pic>
        <p:nvPicPr>
          <p:cNvPr id="8" name="Image 7" descr="Une image contenant Graphique, logo, Police, conception&#10;&#10;Le contenu généré par l’IA peut être incorrect.">
            <a:extLst>
              <a:ext uri="{FF2B5EF4-FFF2-40B4-BE49-F238E27FC236}">
                <a16:creationId xmlns:a16="http://schemas.microsoft.com/office/drawing/2014/main" id="{488F84AB-C5F8-37AF-83E6-73967EE0ACE5}"/>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E87F232C-B0AF-80A1-A2F8-109E2763F9C1}"/>
              </a:ext>
            </a:extLst>
          </p:cNvPr>
          <p:cNvSpPr>
            <a:spLocks noGrp="1"/>
          </p:cNvSpPr>
          <p:nvPr>
            <p:ph type="body" sz="quarter" idx="10" hasCustomPrompt="1"/>
          </p:nvPr>
        </p:nvSpPr>
        <p:spPr>
          <a:xfrm>
            <a:off x="2426724" y="465545"/>
            <a:ext cx="5721530" cy="452801"/>
          </a:xfrm>
          <a:prstGeom prst="rect">
            <a:avLst/>
          </a:prstGeom>
        </p:spPr>
        <p:txBody>
          <a:bodyPr/>
          <a:lstStyle>
            <a:lvl1pPr marL="0" indent="0" algn="l">
              <a:buFontTx/>
              <a:buNone/>
              <a:defRPr sz="2800" b="1" i="0">
                <a:solidFill>
                  <a:srgbClr val="D64D38"/>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A3E7135F-5DBF-BEE6-D200-381F43668F51}"/>
              </a:ext>
            </a:extLst>
          </p:cNvPr>
          <p:cNvSpPr>
            <a:spLocks noGrp="1"/>
          </p:cNvSpPr>
          <p:nvPr>
            <p:ph type="body" sz="quarter" idx="11" hasCustomPrompt="1"/>
          </p:nvPr>
        </p:nvSpPr>
        <p:spPr>
          <a:xfrm>
            <a:off x="2426724" y="979350"/>
            <a:ext cx="5721530" cy="452801"/>
          </a:xfrm>
          <a:prstGeom prst="rect">
            <a:avLst/>
          </a:prstGeom>
        </p:spPr>
        <p:txBody>
          <a:bodyPr/>
          <a:lstStyle>
            <a:lvl1pPr marL="0" indent="0" algn="l">
              <a:buFontTx/>
              <a:buNone/>
              <a:defRPr sz="2000" b="1" i="0">
                <a:solidFill>
                  <a:srgbClr val="D64D38"/>
                </a:solidFill>
                <a:latin typeface="Corbel" panose="020B0503020204020204" pitchFamily="34" charset="0"/>
              </a:defRPr>
            </a:lvl1pPr>
          </a:lstStyle>
          <a:p>
            <a:pPr lvl="0"/>
            <a:r>
              <a:rPr lang="fr-FR" dirty="0"/>
              <a:t>Sous titre</a:t>
            </a:r>
          </a:p>
        </p:txBody>
      </p:sp>
      <p:sp>
        <p:nvSpPr>
          <p:cNvPr id="7" name="Espace réservé du texte 6">
            <a:extLst>
              <a:ext uri="{FF2B5EF4-FFF2-40B4-BE49-F238E27FC236}">
                <a16:creationId xmlns:a16="http://schemas.microsoft.com/office/drawing/2014/main" id="{9412E758-1BEB-903D-7630-C8532A25C8CB}"/>
              </a:ext>
            </a:extLst>
          </p:cNvPr>
          <p:cNvSpPr>
            <a:spLocks noGrp="1"/>
          </p:cNvSpPr>
          <p:nvPr>
            <p:ph type="body" sz="quarter" idx="13"/>
          </p:nvPr>
        </p:nvSpPr>
        <p:spPr>
          <a:xfrm>
            <a:off x="2426724" y="1828799"/>
            <a:ext cx="8794554"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7074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GE PREZ RESURGO 2">
    <p:spTree>
      <p:nvGrpSpPr>
        <p:cNvPr id="1" name=""/>
        <p:cNvGrpSpPr/>
        <p:nvPr/>
      </p:nvGrpSpPr>
      <p:grpSpPr>
        <a:xfrm>
          <a:off x="0" y="0"/>
          <a:ext cx="0" cy="0"/>
          <a:chOff x="0" y="0"/>
          <a:chExt cx="0" cy="0"/>
        </a:xfrm>
      </p:grpSpPr>
      <p:pic>
        <p:nvPicPr>
          <p:cNvPr id="9" name="Image 8" descr="Une image contenant dessin, Graphique, conception, illustration&#10;&#10;Le contenu généré par l’IA peut être incorrect.">
            <a:extLst>
              <a:ext uri="{FF2B5EF4-FFF2-40B4-BE49-F238E27FC236}">
                <a16:creationId xmlns:a16="http://schemas.microsoft.com/office/drawing/2014/main" id="{EB399B21-228F-73B7-620F-97CB6A583158}"/>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D2D6E20A-570E-7F17-A703-D0712B5D7E57}"/>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0CDC5664-BD15-FC6C-1411-5D25277A7876}"/>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737945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GE CONTENU RESURGO 2">
    <p:spTree>
      <p:nvGrpSpPr>
        <p:cNvPr id="1" name=""/>
        <p:cNvGrpSpPr/>
        <p:nvPr/>
      </p:nvGrpSpPr>
      <p:grpSpPr>
        <a:xfrm>
          <a:off x="0" y="0"/>
          <a:ext cx="0" cy="0"/>
          <a:chOff x="0" y="0"/>
          <a:chExt cx="0" cy="0"/>
        </a:xfrm>
      </p:grpSpPr>
      <p:pic>
        <p:nvPicPr>
          <p:cNvPr id="11" name="Image 10" descr="Une image contenant Graphique, conception, art, illustration&#10;&#10;Le contenu généré par l’IA peut être incorrect.">
            <a:extLst>
              <a:ext uri="{FF2B5EF4-FFF2-40B4-BE49-F238E27FC236}">
                <a16:creationId xmlns:a16="http://schemas.microsoft.com/office/drawing/2014/main" id="{01BF1DDD-049A-8B8D-67DC-692F81FF0B13}"/>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C401BCBE-047C-4CC0-C37E-6EC0B8C2CB2A}"/>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7DDC958F-A274-B029-DEAD-75080209F4AF}"/>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8" name="ZoneTexte 7">
            <a:extLst>
              <a:ext uri="{FF2B5EF4-FFF2-40B4-BE49-F238E27FC236}">
                <a16:creationId xmlns:a16="http://schemas.microsoft.com/office/drawing/2014/main" id="{2A75E264-A8F8-1714-210D-3C6505A4A451}"/>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7" name="Espace réservé du texte 6">
            <a:extLst>
              <a:ext uri="{FF2B5EF4-FFF2-40B4-BE49-F238E27FC236}">
                <a16:creationId xmlns:a16="http://schemas.microsoft.com/office/drawing/2014/main" id="{EEE59B0F-EEEC-E131-DDE0-BC653EF4CDA7}"/>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D64D38"/>
                </a:solidFill>
                <a:latin typeface="Corbel" panose="020B0503020204020204" pitchFamily="34" charset="0"/>
              </a:defRPr>
            </a:lvl1pPr>
            <a:lvl2pPr>
              <a:defRPr b="1" i="0">
                <a:solidFill>
                  <a:srgbClr val="4E8F9B"/>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281641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GE PREZ RESURGO 3">
    <p:spTree>
      <p:nvGrpSpPr>
        <p:cNvPr id="1" name=""/>
        <p:cNvGrpSpPr/>
        <p:nvPr/>
      </p:nvGrpSpPr>
      <p:grpSpPr>
        <a:xfrm>
          <a:off x="0" y="0"/>
          <a:ext cx="0" cy="0"/>
          <a:chOff x="0" y="0"/>
          <a:chExt cx="0" cy="0"/>
        </a:xfrm>
      </p:grpSpPr>
      <p:pic>
        <p:nvPicPr>
          <p:cNvPr id="7" name="Image 6" descr="Une image contenant Graphique, illustration, conception&#10;&#10;Le contenu généré par l’IA peut être incorrect.">
            <a:extLst>
              <a:ext uri="{FF2B5EF4-FFF2-40B4-BE49-F238E27FC236}">
                <a16:creationId xmlns:a16="http://schemas.microsoft.com/office/drawing/2014/main" id="{EBE8138B-A8AC-86D1-A568-ECB90AB8D473}"/>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53995A9C-97F3-816B-7344-1620F24954F0}"/>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5BEFC29C-4FE1-7C70-13C5-A9737F85EA92}"/>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118486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GE CONTENU RESURGO 3">
    <p:spTree>
      <p:nvGrpSpPr>
        <p:cNvPr id="1" name=""/>
        <p:cNvGrpSpPr/>
        <p:nvPr/>
      </p:nvGrpSpPr>
      <p:grpSpPr>
        <a:xfrm>
          <a:off x="0" y="0"/>
          <a:ext cx="0" cy="0"/>
          <a:chOff x="0" y="0"/>
          <a:chExt cx="0" cy="0"/>
        </a:xfrm>
      </p:grpSpPr>
      <p:pic>
        <p:nvPicPr>
          <p:cNvPr id="6" name="Image 5" descr="Une image contenant Graphique, conception, illustration&#10;&#10;Le contenu généré par l’IA peut être incorrect.">
            <a:extLst>
              <a:ext uri="{FF2B5EF4-FFF2-40B4-BE49-F238E27FC236}">
                <a16:creationId xmlns:a16="http://schemas.microsoft.com/office/drawing/2014/main" id="{ABB3549A-95F5-F5F7-8173-1D7495F9C65D}"/>
              </a:ext>
            </a:extLst>
          </p:cNvPr>
          <p:cNvPicPr>
            <a:picLocks noChangeAspect="1"/>
          </p:cNvPicPr>
          <p:nvPr userDrawn="1"/>
        </p:nvPicPr>
        <p:blipFill>
          <a:blip r:embed="rId2"/>
          <a:stretch>
            <a:fillRect/>
          </a:stretch>
        </p:blipFill>
        <p:spPr>
          <a:xfrm>
            <a:off x="0" y="1205"/>
            <a:ext cx="12192000" cy="6856795"/>
          </a:xfrm>
          <a:prstGeom prst="rect">
            <a:avLst/>
          </a:prstGeom>
        </p:spPr>
      </p:pic>
      <p:sp>
        <p:nvSpPr>
          <p:cNvPr id="2" name="Espace réservé du texte 9">
            <a:extLst>
              <a:ext uri="{FF2B5EF4-FFF2-40B4-BE49-F238E27FC236}">
                <a16:creationId xmlns:a16="http://schemas.microsoft.com/office/drawing/2014/main" id="{5C84D1E2-775D-5C5A-B9C5-DA1F48CB53E4}"/>
              </a:ext>
            </a:extLst>
          </p:cNvPr>
          <p:cNvSpPr>
            <a:spLocks noGrp="1"/>
          </p:cNvSpPr>
          <p:nvPr>
            <p:ph type="body" sz="quarter" idx="10" hasCustomPrompt="1"/>
          </p:nvPr>
        </p:nvSpPr>
        <p:spPr>
          <a:xfrm>
            <a:off x="174174" y="165508"/>
            <a:ext cx="5721530" cy="452801"/>
          </a:xfrm>
          <a:prstGeom prst="rect">
            <a:avLst/>
          </a:prstGeom>
        </p:spPr>
        <p:txBody>
          <a:bodyPr/>
          <a:lstStyle>
            <a:lvl1pPr marL="0" indent="0" algn="l">
              <a:buFontTx/>
              <a:buNone/>
              <a:defRPr sz="2800" b="1" i="0">
                <a:solidFill>
                  <a:schemeClr val="bg1"/>
                </a:solidFill>
                <a:latin typeface="Corbel" panose="020B0503020204020204" pitchFamily="34" charset="0"/>
              </a:defRPr>
            </a:lvl1pPr>
          </a:lstStyle>
          <a:p>
            <a:pPr lvl="0"/>
            <a:r>
              <a:rPr lang="fr-FR" dirty="0"/>
              <a:t>Titre</a:t>
            </a:r>
          </a:p>
        </p:txBody>
      </p:sp>
      <p:sp>
        <p:nvSpPr>
          <p:cNvPr id="3" name="Espace réservé du texte 9">
            <a:extLst>
              <a:ext uri="{FF2B5EF4-FFF2-40B4-BE49-F238E27FC236}">
                <a16:creationId xmlns:a16="http://schemas.microsoft.com/office/drawing/2014/main" id="{39E2721E-39A9-96FD-BF64-D536228EED4E}"/>
              </a:ext>
            </a:extLst>
          </p:cNvPr>
          <p:cNvSpPr>
            <a:spLocks noGrp="1"/>
          </p:cNvSpPr>
          <p:nvPr>
            <p:ph type="body" sz="quarter" idx="11" hasCustomPrompt="1"/>
          </p:nvPr>
        </p:nvSpPr>
        <p:spPr>
          <a:xfrm>
            <a:off x="174174" y="679313"/>
            <a:ext cx="5721530" cy="452801"/>
          </a:xfrm>
          <a:prstGeom prst="rect">
            <a:avLst/>
          </a:prstGeom>
        </p:spPr>
        <p:txBody>
          <a:bodyPr/>
          <a:lstStyle>
            <a:lvl1pPr marL="0" indent="0" algn="l">
              <a:buFontTx/>
              <a:buNone/>
              <a:defRPr sz="2000" b="1" i="0">
                <a:solidFill>
                  <a:schemeClr val="bg1"/>
                </a:solidFill>
                <a:latin typeface="Corbel" panose="020B0503020204020204" pitchFamily="34" charset="0"/>
              </a:defRPr>
            </a:lvl1pPr>
          </a:lstStyle>
          <a:p>
            <a:pPr lvl="0"/>
            <a:r>
              <a:rPr lang="fr-FR" dirty="0"/>
              <a:t>Sous titre</a:t>
            </a:r>
          </a:p>
        </p:txBody>
      </p:sp>
      <p:sp>
        <p:nvSpPr>
          <p:cNvPr id="9" name="ZoneTexte 8">
            <a:extLst>
              <a:ext uri="{FF2B5EF4-FFF2-40B4-BE49-F238E27FC236}">
                <a16:creationId xmlns:a16="http://schemas.microsoft.com/office/drawing/2014/main" id="{D3B106A5-3899-B3D3-44E3-5C3959B308F6}"/>
              </a:ext>
            </a:extLst>
          </p:cNvPr>
          <p:cNvSpPr txBox="1"/>
          <p:nvPr userDrawn="1"/>
        </p:nvSpPr>
        <p:spPr>
          <a:xfrm>
            <a:off x="11420040" y="6419439"/>
            <a:ext cx="634701" cy="338554"/>
          </a:xfrm>
          <a:prstGeom prst="rect">
            <a:avLst/>
          </a:prstGeom>
          <a:noFill/>
        </p:spPr>
        <p:txBody>
          <a:bodyPr wrap="square" rtlCol="0">
            <a:spAutoFit/>
          </a:bodyPr>
          <a:lstStyle/>
          <a:p>
            <a:pPr algn="ctr"/>
            <a:fld id="{F472B9F2-1623-1649-B2FF-3F791A53B4F4}" type="slidenum">
              <a:rPr lang="fr-FR" sz="1600" b="1" i="0" smtClean="0">
                <a:solidFill>
                  <a:schemeClr val="bg1"/>
                </a:solidFill>
                <a:latin typeface="Corbel" panose="020B0503020204020204" pitchFamily="34" charset="0"/>
              </a:rPr>
              <a:pPr algn="ctr"/>
              <a:t>‹N°›</a:t>
            </a:fld>
            <a:endParaRPr lang="fr-FR" sz="1600" b="1" i="0">
              <a:solidFill>
                <a:schemeClr val="bg1"/>
              </a:solidFill>
              <a:latin typeface="Corbel" panose="020B0503020204020204" pitchFamily="34" charset="0"/>
            </a:endParaRPr>
          </a:p>
        </p:txBody>
      </p:sp>
      <p:sp>
        <p:nvSpPr>
          <p:cNvPr id="8" name="Espace réservé du texte 6">
            <a:extLst>
              <a:ext uri="{FF2B5EF4-FFF2-40B4-BE49-F238E27FC236}">
                <a16:creationId xmlns:a16="http://schemas.microsoft.com/office/drawing/2014/main" id="{05F5AD91-EC32-53BB-C19F-E0B05848136D}"/>
              </a:ext>
            </a:extLst>
          </p:cNvPr>
          <p:cNvSpPr>
            <a:spLocks noGrp="1"/>
          </p:cNvSpPr>
          <p:nvPr>
            <p:ph type="body" sz="quarter" idx="13"/>
          </p:nvPr>
        </p:nvSpPr>
        <p:spPr>
          <a:xfrm>
            <a:off x="546238" y="1610138"/>
            <a:ext cx="10873802" cy="4244009"/>
          </a:xfrm>
          <a:prstGeom prst="rect">
            <a:avLst/>
          </a:prstGeom>
        </p:spPr>
        <p:txBody>
          <a:bodyPr/>
          <a:lstStyle>
            <a:lvl1pPr>
              <a:defRPr b="1" i="0">
                <a:solidFill>
                  <a:srgbClr val="4E8F9B"/>
                </a:solidFill>
                <a:latin typeface="Corbel" panose="020B0503020204020204" pitchFamily="34" charset="0"/>
              </a:defRPr>
            </a:lvl1pPr>
            <a:lvl2pPr>
              <a:defRPr b="1" i="0">
                <a:solidFill>
                  <a:srgbClr val="D64D38"/>
                </a:solidFill>
                <a:latin typeface="Corbel" panose="020B0503020204020204" pitchFamily="34" charset="0"/>
              </a:defRPr>
            </a:lvl2pPr>
            <a:lvl3pPr>
              <a:defRPr b="0" i="0">
                <a:latin typeface="Corbel" panose="020B0503020204020204" pitchFamily="34" charset="0"/>
              </a:defRPr>
            </a:lvl3pPr>
            <a:lvl4pPr>
              <a:defRPr b="0" i="0">
                <a:latin typeface="Corbel" panose="020B0503020204020204" pitchFamily="34" charset="0"/>
              </a:defRPr>
            </a:lvl4pPr>
            <a:lvl5pPr>
              <a:defRPr b="0" i="0">
                <a:latin typeface="Corbel" panose="020B0503020204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800578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GE REMERCIEMENTS RESURGO">
    <p:spTree>
      <p:nvGrpSpPr>
        <p:cNvPr id="1" name=""/>
        <p:cNvGrpSpPr/>
        <p:nvPr/>
      </p:nvGrpSpPr>
      <p:grpSpPr>
        <a:xfrm>
          <a:off x="0" y="0"/>
          <a:ext cx="0" cy="0"/>
          <a:chOff x="0" y="0"/>
          <a:chExt cx="0" cy="0"/>
        </a:xfrm>
      </p:grpSpPr>
      <p:pic>
        <p:nvPicPr>
          <p:cNvPr id="9" name="Image 8" descr="Une image contenant dessin, Graphique, illustration, conception&#10;&#10;Le contenu généré par l’IA peut être incorrect.">
            <a:extLst>
              <a:ext uri="{FF2B5EF4-FFF2-40B4-BE49-F238E27FC236}">
                <a16:creationId xmlns:a16="http://schemas.microsoft.com/office/drawing/2014/main" id="{BF22209B-D1D9-203A-BBAE-B14E896BE096}"/>
              </a:ext>
            </a:extLst>
          </p:cNvPr>
          <p:cNvPicPr>
            <a:picLocks noChangeAspect="1"/>
          </p:cNvPicPr>
          <p:nvPr userDrawn="1"/>
        </p:nvPicPr>
        <p:blipFill>
          <a:blip r:embed="rId2"/>
          <a:stretch>
            <a:fillRect/>
          </a:stretch>
        </p:blipFill>
        <p:spPr>
          <a:xfrm>
            <a:off x="0" y="602"/>
            <a:ext cx="12193072" cy="6857398"/>
          </a:xfrm>
          <a:prstGeom prst="rect">
            <a:avLst/>
          </a:prstGeom>
        </p:spPr>
      </p:pic>
      <p:sp>
        <p:nvSpPr>
          <p:cNvPr id="2" name="Espace réservé du texte 9">
            <a:extLst>
              <a:ext uri="{FF2B5EF4-FFF2-40B4-BE49-F238E27FC236}">
                <a16:creationId xmlns:a16="http://schemas.microsoft.com/office/drawing/2014/main" id="{2296573B-0B18-CFFD-A2FD-1A85CD258952}"/>
              </a:ext>
            </a:extLst>
          </p:cNvPr>
          <p:cNvSpPr>
            <a:spLocks noGrp="1"/>
          </p:cNvSpPr>
          <p:nvPr>
            <p:ph type="body" sz="quarter" idx="10" hasCustomPrompt="1"/>
          </p:nvPr>
        </p:nvSpPr>
        <p:spPr>
          <a:xfrm>
            <a:off x="2305695" y="2052332"/>
            <a:ext cx="7541622" cy="701502"/>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Slide de fin</a:t>
            </a:r>
          </a:p>
        </p:txBody>
      </p:sp>
      <p:sp>
        <p:nvSpPr>
          <p:cNvPr id="3" name="Espace réservé du texte 13">
            <a:extLst>
              <a:ext uri="{FF2B5EF4-FFF2-40B4-BE49-F238E27FC236}">
                <a16:creationId xmlns:a16="http://schemas.microsoft.com/office/drawing/2014/main" id="{9EA28D36-F2F6-9A85-C373-FED2B9307F3B}"/>
              </a:ext>
            </a:extLst>
          </p:cNvPr>
          <p:cNvSpPr>
            <a:spLocks noGrp="1"/>
          </p:cNvSpPr>
          <p:nvPr>
            <p:ph type="body" sz="quarter" idx="11" hasCustomPrompt="1"/>
          </p:nvPr>
        </p:nvSpPr>
        <p:spPr>
          <a:xfrm>
            <a:off x="3237148" y="2892309"/>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Remerciements</a:t>
            </a:r>
          </a:p>
        </p:txBody>
      </p:sp>
    </p:spTree>
    <p:extLst>
      <p:ext uri="{BB962C8B-B14F-4D97-AF65-F5344CB8AC3E}">
        <p14:creationId xmlns:p14="http://schemas.microsoft.com/office/powerpoint/2010/main" val="3018949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GE PREZ L ECOLE 1">
    <p:spTree>
      <p:nvGrpSpPr>
        <p:cNvPr id="1" name=""/>
        <p:cNvGrpSpPr/>
        <p:nvPr/>
      </p:nvGrpSpPr>
      <p:grpSpPr>
        <a:xfrm>
          <a:off x="0" y="0"/>
          <a:ext cx="0" cy="0"/>
          <a:chOff x="0" y="0"/>
          <a:chExt cx="0" cy="0"/>
        </a:xfrm>
      </p:grpSpPr>
      <p:pic>
        <p:nvPicPr>
          <p:cNvPr id="5" name="Image 4" descr="Une image contenant texte, graphisme, Graphique, mammifère&#10;&#10;Le contenu généré par l’IA peut être incorrect.">
            <a:extLst>
              <a:ext uri="{FF2B5EF4-FFF2-40B4-BE49-F238E27FC236}">
                <a16:creationId xmlns:a16="http://schemas.microsoft.com/office/drawing/2014/main" id="{2FD1E4CA-72A1-884E-3D1D-122799832A32}"/>
              </a:ext>
            </a:extLst>
          </p:cNvPr>
          <p:cNvPicPr>
            <a:picLocks noChangeAspect="1"/>
          </p:cNvPicPr>
          <p:nvPr userDrawn="1"/>
        </p:nvPicPr>
        <p:blipFill>
          <a:blip r:embed="rId2"/>
          <a:stretch>
            <a:fillRect/>
          </a:stretch>
        </p:blipFill>
        <p:spPr>
          <a:xfrm>
            <a:off x="512" y="0"/>
            <a:ext cx="12191487" cy="6858289"/>
          </a:xfrm>
          <a:prstGeom prst="rect">
            <a:avLst/>
          </a:prstGeom>
        </p:spPr>
      </p:pic>
      <p:sp>
        <p:nvSpPr>
          <p:cNvPr id="2" name="Espace réservé du texte 9">
            <a:extLst>
              <a:ext uri="{FF2B5EF4-FFF2-40B4-BE49-F238E27FC236}">
                <a16:creationId xmlns:a16="http://schemas.microsoft.com/office/drawing/2014/main" id="{6699F32D-D58F-9A78-B217-CF954352BD30}"/>
              </a:ext>
            </a:extLst>
          </p:cNvPr>
          <p:cNvSpPr>
            <a:spLocks noGrp="1"/>
          </p:cNvSpPr>
          <p:nvPr>
            <p:ph type="body" sz="quarter" idx="10" hasCustomPrompt="1"/>
          </p:nvPr>
        </p:nvSpPr>
        <p:spPr>
          <a:xfrm>
            <a:off x="2305695" y="2020434"/>
            <a:ext cx="7541622" cy="1001440"/>
          </a:xfrm>
          <a:prstGeom prst="rect">
            <a:avLst/>
          </a:prstGeom>
        </p:spPr>
        <p:txBody>
          <a:bodyPr/>
          <a:lstStyle>
            <a:lvl1pPr marL="0" indent="0" algn="ctr">
              <a:buFontTx/>
              <a:buNone/>
              <a:defRPr sz="4400" b="1" i="0">
                <a:solidFill>
                  <a:schemeClr val="bg1"/>
                </a:solidFill>
                <a:latin typeface="Corbel" panose="020B0503020204020204" pitchFamily="34" charset="0"/>
              </a:defRPr>
            </a:lvl1pPr>
          </a:lstStyle>
          <a:p>
            <a:pPr lvl="0"/>
            <a:r>
              <a:rPr lang="fr-FR" dirty="0"/>
              <a:t>Titre</a:t>
            </a:r>
          </a:p>
        </p:txBody>
      </p:sp>
      <p:sp>
        <p:nvSpPr>
          <p:cNvPr id="3" name="Espace réservé du texte 13">
            <a:extLst>
              <a:ext uri="{FF2B5EF4-FFF2-40B4-BE49-F238E27FC236}">
                <a16:creationId xmlns:a16="http://schemas.microsoft.com/office/drawing/2014/main" id="{967FDC7C-E79B-40FB-3F7C-342153B91B22}"/>
              </a:ext>
            </a:extLst>
          </p:cNvPr>
          <p:cNvSpPr>
            <a:spLocks noGrp="1"/>
          </p:cNvSpPr>
          <p:nvPr>
            <p:ph type="body" sz="quarter" idx="11" hasCustomPrompt="1"/>
          </p:nvPr>
        </p:nvSpPr>
        <p:spPr>
          <a:xfrm>
            <a:off x="3237148" y="3179387"/>
            <a:ext cx="5678488" cy="803366"/>
          </a:xfrm>
          <a:prstGeom prst="rect">
            <a:avLst/>
          </a:prstGeom>
        </p:spPr>
        <p:txBody>
          <a:bodyPr/>
          <a:lstStyle>
            <a:lvl1pPr marL="0" indent="0" algn="ctr">
              <a:buFontTx/>
              <a:buNone/>
              <a:defRPr b="1" i="0">
                <a:solidFill>
                  <a:schemeClr val="bg1"/>
                </a:solidFill>
                <a:latin typeface="Corbel" panose="020B0503020204020204" pitchFamily="34" charset="0"/>
              </a:defRPr>
            </a:lvl1pPr>
          </a:lstStyle>
          <a:p>
            <a:pPr lvl="0"/>
            <a:r>
              <a:rPr lang="fr-FR" dirty="0"/>
              <a:t>Sous titre</a:t>
            </a:r>
          </a:p>
        </p:txBody>
      </p:sp>
    </p:spTree>
    <p:extLst>
      <p:ext uri="{BB962C8B-B14F-4D97-AF65-F5344CB8AC3E}">
        <p14:creationId xmlns:p14="http://schemas.microsoft.com/office/powerpoint/2010/main" val="257779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484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30030" y="989673"/>
            <a:ext cx="8292723" cy="1001440"/>
          </a:xfrm>
        </p:spPr>
        <p:txBody>
          <a:bodyPr/>
          <a:lstStyle/>
          <a:p>
            <a:r>
              <a:rPr lang="fr-FR" noProof="0" dirty="0"/>
              <a:t>Responsabilité sociétale et environnementale du manager</a:t>
            </a:r>
          </a:p>
        </p:txBody>
      </p:sp>
      <p:sp>
        <p:nvSpPr>
          <p:cNvPr id="13" name="Text Placeholder 2">
            <a:extLst>
              <a:ext uri="{FF2B5EF4-FFF2-40B4-BE49-F238E27FC236}">
                <a16:creationId xmlns:a16="http://schemas.microsoft.com/office/drawing/2014/main" id="{75C6539D-B56B-D280-0052-269603F35422}"/>
              </a:ext>
            </a:extLst>
          </p:cNvPr>
          <p:cNvSpPr>
            <a:spLocks noGrp="1"/>
          </p:cNvSpPr>
          <p:nvPr>
            <p:ph type="body" sz="quarter" idx="11"/>
          </p:nvPr>
        </p:nvSpPr>
        <p:spPr>
          <a:xfrm>
            <a:off x="3237147" y="2813627"/>
            <a:ext cx="5678488" cy="803366"/>
          </a:xfrm>
        </p:spPr>
        <p:txBody>
          <a:bodyPr/>
          <a:lstStyle/>
          <a:p>
            <a:r>
              <a:rPr lang="fr-FR" noProof="0" dirty="0"/>
              <a:t>Manager de production Hermès </a:t>
            </a:r>
          </a:p>
        </p:txBody>
      </p:sp>
    </p:spTree>
    <p:extLst>
      <p:ext uri="{BB962C8B-B14F-4D97-AF65-F5344CB8AC3E}">
        <p14:creationId xmlns:p14="http://schemas.microsoft.com/office/powerpoint/2010/main" val="3775255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14532" y="2105551"/>
            <a:ext cx="8292723" cy="1001440"/>
          </a:xfrm>
        </p:spPr>
        <p:txBody>
          <a:bodyPr/>
          <a:lstStyle/>
          <a:p>
            <a:r>
              <a:rPr lang="fr-FR" noProof="0" dirty="0"/>
              <a:t>Comprendre les enjeux et causes avec la Fresque du climat… en jouant ! </a:t>
            </a:r>
          </a:p>
        </p:txBody>
      </p:sp>
    </p:spTree>
    <p:extLst>
      <p:ext uri="{BB962C8B-B14F-4D97-AF65-F5344CB8AC3E}">
        <p14:creationId xmlns:p14="http://schemas.microsoft.com/office/powerpoint/2010/main" val="650079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A0251B4A-E43F-A449-9A53-FA60C342DF32}"/>
              </a:ext>
            </a:extLst>
          </p:cNvPr>
          <p:cNvPicPr>
            <a:picLocks noChangeAspect="1"/>
          </p:cNvPicPr>
          <p:nvPr/>
        </p:nvPicPr>
        <p:blipFill>
          <a:blip r:embed="rId2"/>
          <a:stretch>
            <a:fillRect/>
          </a:stretch>
        </p:blipFill>
        <p:spPr>
          <a:xfrm>
            <a:off x="449449" y="0"/>
            <a:ext cx="10802319" cy="6871475"/>
          </a:xfrm>
          <a:prstGeom prst="rect">
            <a:avLst/>
          </a:prstGeom>
        </p:spPr>
      </p:pic>
    </p:spTree>
    <p:extLst>
      <p:ext uri="{BB962C8B-B14F-4D97-AF65-F5344CB8AC3E}">
        <p14:creationId xmlns:p14="http://schemas.microsoft.com/office/powerpoint/2010/main" val="2468996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14532" y="2105551"/>
            <a:ext cx="8292723" cy="1001440"/>
          </a:xfrm>
        </p:spPr>
        <p:txBody>
          <a:bodyPr/>
          <a:lstStyle/>
          <a:p>
            <a:r>
              <a:rPr lang="fr-FR" noProof="0" dirty="0"/>
              <a:t>La Performance vs Robustesse</a:t>
            </a:r>
          </a:p>
        </p:txBody>
      </p:sp>
    </p:spTree>
    <p:extLst>
      <p:ext uri="{BB962C8B-B14F-4D97-AF65-F5344CB8AC3E}">
        <p14:creationId xmlns:p14="http://schemas.microsoft.com/office/powerpoint/2010/main" val="1476289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327BB1-74D8-8343-B702-6D40DDFBDCDF}"/>
              </a:ext>
            </a:extLst>
          </p:cNvPr>
          <p:cNvSpPr txBox="1"/>
          <p:nvPr/>
        </p:nvSpPr>
        <p:spPr>
          <a:xfrm>
            <a:off x="541866" y="1422399"/>
            <a:ext cx="7981672" cy="4401205"/>
          </a:xfrm>
          <a:prstGeom prst="rect">
            <a:avLst/>
          </a:prstGeom>
          <a:noFill/>
        </p:spPr>
        <p:txBody>
          <a:bodyPr wrap="none" rtlCol="0">
            <a:spAutoFit/>
          </a:bodyPr>
          <a:lstStyle/>
          <a:p>
            <a:r>
              <a:rPr lang="fr-FR" sz="2800" b="1" dirty="0">
                <a:solidFill>
                  <a:srgbClr val="D64D38"/>
                </a:solidFill>
                <a:latin typeface="Corbel" panose="020B0503020204020204" pitchFamily="34" charset="0"/>
              </a:rPr>
              <a:t>Le problème de fond :
</a:t>
            </a:r>
            <a:r>
              <a:rPr lang="fr-FR" sz="2800" b="1" dirty="0">
                <a:solidFill>
                  <a:srgbClr val="4E8F9B"/>
                </a:solidFill>
                <a:latin typeface="Corbel" panose="020B0503020204020204" pitchFamily="34" charset="0"/>
              </a:rPr>
              <a:t>
La performance chasse:</a:t>
            </a:r>
          </a:p>
          <a:p>
            <a:pPr marL="457200" indent="-457200">
              <a:buFontTx/>
              <a:buChar char="-"/>
            </a:pPr>
            <a:r>
              <a:rPr lang="fr-FR" sz="2800" b="1" dirty="0">
                <a:solidFill>
                  <a:srgbClr val="4E8F9B"/>
                </a:solidFill>
                <a:latin typeface="Corbel" panose="020B0503020204020204" pitchFamily="34" charset="0"/>
              </a:rPr>
              <a:t>les marges</a:t>
            </a:r>
          </a:p>
          <a:p>
            <a:pPr marL="457200" indent="-457200">
              <a:buFontTx/>
              <a:buChar char="-"/>
            </a:pPr>
            <a:r>
              <a:rPr lang="fr-FR" sz="2800" b="1" dirty="0">
                <a:solidFill>
                  <a:srgbClr val="4E8F9B"/>
                </a:solidFill>
                <a:latin typeface="Corbel" panose="020B0503020204020204" pitchFamily="34" charset="0"/>
              </a:rPr>
              <a:t>la respiration</a:t>
            </a:r>
          </a:p>
          <a:p>
            <a:pPr marL="457200" indent="-457200">
              <a:buFontTx/>
              <a:buChar char="-"/>
            </a:pPr>
            <a:r>
              <a:rPr lang="fr-FR" sz="2800" b="1" dirty="0">
                <a:solidFill>
                  <a:srgbClr val="4E8F9B"/>
                </a:solidFill>
                <a:latin typeface="Corbel" panose="020B0503020204020204" pitchFamily="34" charset="0"/>
              </a:rPr>
              <a:t>la diversité des points de vue</a:t>
            </a:r>
          </a:p>
          <a:p>
            <a:pPr marL="457200" indent="-457200">
              <a:buFontTx/>
              <a:buChar char="-"/>
            </a:pPr>
            <a:r>
              <a:rPr lang="fr-FR" sz="2800" b="1" dirty="0">
                <a:solidFill>
                  <a:srgbClr val="4E8F9B"/>
                </a:solidFill>
                <a:latin typeface="Corbel" panose="020B0503020204020204" pitchFamily="34" charset="0"/>
              </a:rPr>
              <a:t>la lenteur utile</a:t>
            </a:r>
          </a:p>
          <a:p>
            <a:pPr marL="457200" indent="-457200">
              <a:buFontTx/>
              <a:buChar char="-"/>
            </a:pPr>
            <a:r>
              <a:rPr lang="fr-FR" sz="2800" b="1" dirty="0">
                <a:solidFill>
                  <a:srgbClr val="4E8F9B"/>
                </a:solidFill>
                <a:latin typeface="Corbel" panose="020B0503020204020204" pitchFamily="34" charset="0"/>
              </a:rPr>
              <a:t>les plans B</a:t>
            </a:r>
          </a:p>
          <a:p>
            <a:pPr marL="457200" indent="-457200">
              <a:buFontTx/>
              <a:buChar char="-"/>
            </a:pPr>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gagner en vitesse, mais vous perdez en solidité</a:t>
            </a:r>
          </a:p>
        </p:txBody>
      </p:sp>
      <p:sp>
        <p:nvSpPr>
          <p:cNvPr id="3" name="ZoneTexte 2">
            <a:extLst>
              <a:ext uri="{FF2B5EF4-FFF2-40B4-BE49-F238E27FC236}">
                <a16:creationId xmlns:a16="http://schemas.microsoft.com/office/drawing/2014/main" id="{70B6060D-473F-1946-9130-E5E90C1CAD90}"/>
              </a:ext>
            </a:extLst>
          </p:cNvPr>
          <p:cNvSpPr txBox="1"/>
          <p:nvPr/>
        </p:nvSpPr>
        <p:spPr>
          <a:xfrm>
            <a:off x="270934" y="304800"/>
            <a:ext cx="3371436"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 problème de fond</a:t>
            </a:r>
          </a:p>
        </p:txBody>
      </p:sp>
      <p:pic>
        <p:nvPicPr>
          <p:cNvPr id="5" name="Image 4">
            <a:extLst>
              <a:ext uri="{FF2B5EF4-FFF2-40B4-BE49-F238E27FC236}">
                <a16:creationId xmlns:a16="http://schemas.microsoft.com/office/drawing/2014/main" id="{5D241AC4-AAF4-CD41-A82E-ED971AB063B7}"/>
              </a:ext>
            </a:extLst>
          </p:cNvPr>
          <p:cNvPicPr>
            <a:picLocks noChangeAspect="1"/>
          </p:cNvPicPr>
          <p:nvPr/>
        </p:nvPicPr>
        <p:blipFill>
          <a:blip r:embed="rId3"/>
          <a:stretch>
            <a:fillRect/>
          </a:stretch>
        </p:blipFill>
        <p:spPr>
          <a:xfrm>
            <a:off x="5197123" y="0"/>
            <a:ext cx="6994877" cy="3228405"/>
          </a:xfrm>
          <a:prstGeom prst="rect">
            <a:avLst/>
          </a:prstGeom>
        </p:spPr>
      </p:pic>
    </p:spTree>
    <p:extLst>
      <p:ext uri="{BB962C8B-B14F-4D97-AF65-F5344CB8AC3E}">
        <p14:creationId xmlns:p14="http://schemas.microsoft.com/office/powerpoint/2010/main" val="2736197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9327BB1-74D8-8343-B702-6D40DDFBDCDF}"/>
              </a:ext>
            </a:extLst>
          </p:cNvPr>
          <p:cNvSpPr txBox="1"/>
          <p:nvPr/>
        </p:nvSpPr>
        <p:spPr>
          <a:xfrm>
            <a:off x="179259" y="1170150"/>
            <a:ext cx="9768781" cy="4401205"/>
          </a:xfrm>
          <a:prstGeom prst="rect">
            <a:avLst/>
          </a:prstGeom>
          <a:noFill/>
        </p:spPr>
        <p:txBody>
          <a:bodyPr wrap="square" rtlCol="0">
            <a:spAutoFit/>
          </a:bodyPr>
          <a:lstStyle/>
          <a:p>
            <a:r>
              <a:rPr lang="fr-FR" sz="2800" b="1" dirty="0">
                <a:solidFill>
                  <a:srgbClr val="D64D38"/>
                </a:solidFill>
                <a:latin typeface="Corbel" panose="020B0503020204020204" pitchFamily="34" charset="0"/>
              </a:rPr>
              <a:t>C’est le maintien d’un système dans un état viable et stable malgré les fluctuation.
</a:t>
            </a:r>
            <a:r>
              <a:rPr lang="fr-FR" sz="2800" b="1" dirty="0">
                <a:solidFill>
                  <a:srgbClr val="4E8F9B"/>
                </a:solidFill>
                <a:latin typeface="Corbel" panose="020B0503020204020204" pitchFamily="34" charset="0"/>
              </a:rPr>
              <a:t>
</a:t>
            </a:r>
            <a:r>
              <a:rPr lang="fr-FR" sz="2000" b="1" dirty="0">
                <a:solidFill>
                  <a:srgbClr val="4E8F9B"/>
                </a:solidFill>
                <a:latin typeface="Corbel" panose="020B0503020204020204" pitchFamily="34" charset="0"/>
              </a:rPr>
              <a:t>La robustesse:</a:t>
            </a:r>
          </a:p>
          <a:p>
            <a:pPr marL="457200" indent="-457200">
              <a:buFontTx/>
              <a:buChar char="-"/>
            </a:pPr>
            <a:r>
              <a:rPr lang="fr-FR" sz="2000" b="1" dirty="0">
                <a:solidFill>
                  <a:srgbClr val="4E8F9B"/>
                </a:solidFill>
                <a:latin typeface="Corbel" panose="020B0503020204020204" pitchFamily="34" charset="0"/>
              </a:rPr>
              <a:t>inefficacité</a:t>
            </a:r>
          </a:p>
          <a:p>
            <a:pPr marL="457200" indent="-457200">
              <a:buFontTx/>
              <a:buChar char="-"/>
            </a:pPr>
            <a:r>
              <a:rPr lang="fr-FR" sz="2000" b="1" dirty="0">
                <a:solidFill>
                  <a:srgbClr val="4E8F9B"/>
                </a:solidFill>
                <a:latin typeface="Corbel" panose="020B0503020204020204" pitchFamily="34" charset="0"/>
              </a:rPr>
              <a:t>homogénéité</a:t>
            </a:r>
          </a:p>
          <a:p>
            <a:pPr marL="457200" indent="-457200">
              <a:buFontTx/>
              <a:buChar char="-"/>
            </a:pPr>
            <a:r>
              <a:rPr lang="fr-FR" sz="2000" b="1" dirty="0">
                <a:solidFill>
                  <a:srgbClr val="4E8F9B"/>
                </a:solidFill>
                <a:latin typeface="Corbel" panose="020B0503020204020204" pitchFamily="34" charset="0"/>
              </a:rPr>
              <a:t>incertitude</a:t>
            </a:r>
          </a:p>
          <a:p>
            <a:pPr marL="457200" indent="-457200">
              <a:buFontTx/>
              <a:buChar char="-"/>
            </a:pPr>
            <a:r>
              <a:rPr lang="fr-FR" sz="2000" b="1" dirty="0">
                <a:solidFill>
                  <a:srgbClr val="4E8F9B"/>
                </a:solidFill>
                <a:latin typeface="Corbel" panose="020B0503020204020204" pitchFamily="34" charset="0"/>
              </a:rPr>
              <a:t>lenteur</a:t>
            </a:r>
          </a:p>
          <a:p>
            <a:pPr marL="457200" indent="-457200">
              <a:buFontTx/>
              <a:buChar char="-"/>
            </a:pPr>
            <a:r>
              <a:rPr lang="fr-FR" sz="2000" b="1" dirty="0">
                <a:solidFill>
                  <a:srgbClr val="4E8F9B"/>
                </a:solidFill>
                <a:latin typeface="Corbel" panose="020B0503020204020204" pitchFamily="34" charset="0"/>
              </a:rPr>
              <a:t>Incohérences</a:t>
            </a:r>
          </a:p>
          <a:p>
            <a:pPr marL="457200" indent="-457200">
              <a:buFontTx/>
              <a:buChar char="-"/>
            </a:pPr>
            <a:r>
              <a:rPr lang="fr-FR" sz="2000" b="1" dirty="0">
                <a:solidFill>
                  <a:srgbClr val="4E8F9B"/>
                </a:solidFill>
                <a:latin typeface="Corbel" panose="020B0503020204020204" pitchFamily="34" charset="0"/>
              </a:rPr>
              <a:t>L’inachèvement</a:t>
            </a:r>
          </a:p>
          <a:p>
            <a:pPr marL="457200" indent="-457200">
              <a:buFontTx/>
              <a:buChar char="-"/>
            </a:pPr>
            <a:endParaRPr lang="fr-FR" sz="2800" b="1" dirty="0">
              <a:solidFill>
                <a:srgbClr val="4E8F9B"/>
              </a:solidFill>
              <a:latin typeface="Corbel" panose="020B0503020204020204" pitchFamily="34" charset="0"/>
            </a:endParaRPr>
          </a:p>
          <a:p>
            <a:endParaRPr lang="fr-FR" sz="2800" b="1" dirty="0">
              <a:solidFill>
                <a:srgbClr val="4E8F9B"/>
              </a:solidFill>
              <a:latin typeface="Corbel" panose="020B0503020204020204" pitchFamily="34" charset="0"/>
            </a:endParaRPr>
          </a:p>
        </p:txBody>
      </p:sp>
      <p:sp>
        <p:nvSpPr>
          <p:cNvPr id="3" name="ZoneTexte 2">
            <a:extLst>
              <a:ext uri="{FF2B5EF4-FFF2-40B4-BE49-F238E27FC236}">
                <a16:creationId xmlns:a16="http://schemas.microsoft.com/office/drawing/2014/main" id="{70B6060D-473F-1946-9130-E5E90C1CAD90}"/>
              </a:ext>
            </a:extLst>
          </p:cNvPr>
          <p:cNvSpPr txBox="1"/>
          <p:nvPr/>
        </p:nvSpPr>
        <p:spPr>
          <a:xfrm>
            <a:off x="270934" y="304800"/>
            <a:ext cx="2316660"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La robustesse</a:t>
            </a:r>
          </a:p>
        </p:txBody>
      </p:sp>
    </p:spTree>
    <p:extLst>
      <p:ext uri="{BB962C8B-B14F-4D97-AF65-F5344CB8AC3E}">
        <p14:creationId xmlns:p14="http://schemas.microsoft.com/office/powerpoint/2010/main" val="2951146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972D70F-29A4-F349-99C2-AFA9410ECB76}"/>
              </a:ext>
            </a:extLst>
          </p:cNvPr>
          <p:cNvSpPr txBox="1"/>
          <p:nvPr/>
        </p:nvSpPr>
        <p:spPr>
          <a:xfrm>
            <a:off x="270934" y="304800"/>
            <a:ext cx="2603598"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 risque actuel</a:t>
            </a:r>
          </a:p>
        </p:txBody>
      </p:sp>
      <p:sp>
        <p:nvSpPr>
          <p:cNvPr id="3" name="ZoneTexte 2">
            <a:extLst>
              <a:ext uri="{FF2B5EF4-FFF2-40B4-BE49-F238E27FC236}">
                <a16:creationId xmlns:a16="http://schemas.microsoft.com/office/drawing/2014/main" id="{AB109D67-5BA7-8B4C-9B4D-188C452E8167}"/>
              </a:ext>
            </a:extLst>
          </p:cNvPr>
          <p:cNvSpPr txBox="1"/>
          <p:nvPr/>
        </p:nvSpPr>
        <p:spPr>
          <a:xfrm>
            <a:off x="270932" y="1557867"/>
            <a:ext cx="7375289" cy="1815882"/>
          </a:xfrm>
          <a:prstGeom prst="rect">
            <a:avLst/>
          </a:prstGeom>
          <a:noFill/>
        </p:spPr>
        <p:txBody>
          <a:bodyPr wrap="none" rtlCol="0">
            <a:spAutoFit/>
          </a:bodyPr>
          <a:lstStyle/>
          <a:p>
            <a:r>
              <a:rPr lang="fr-FR" sz="2800" b="1" dirty="0">
                <a:solidFill>
                  <a:srgbClr val="D64D38"/>
                </a:solidFill>
                <a:latin typeface="Corbel" panose="020B0503020204020204" pitchFamily="34" charset="0"/>
              </a:rPr>
              <a:t>Notre environnement n’est plus stable. </a:t>
            </a:r>
          </a:p>
          <a:p>
            <a:r>
              <a:rPr lang="fr-FR" sz="2800" b="1" dirty="0">
                <a:solidFill>
                  <a:srgbClr val="4E8F9B"/>
                </a:solidFill>
                <a:latin typeface="Corbel" panose="020B0503020204020204" pitchFamily="34" charset="0"/>
              </a:rPr>
              <a:t>Il fluctue. Il surprend. Il accélère et déstabilise. </a:t>
            </a:r>
          </a:p>
          <a:p>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Un modèle trop tendu casse</a:t>
            </a:r>
          </a:p>
        </p:txBody>
      </p:sp>
      <p:sp>
        <p:nvSpPr>
          <p:cNvPr id="4" name="ZoneTexte 3">
            <a:extLst>
              <a:ext uri="{FF2B5EF4-FFF2-40B4-BE49-F238E27FC236}">
                <a16:creationId xmlns:a16="http://schemas.microsoft.com/office/drawing/2014/main" id="{C047CC00-CC3D-E649-B719-7101579C3FC2}"/>
              </a:ext>
            </a:extLst>
          </p:cNvPr>
          <p:cNvSpPr txBox="1"/>
          <p:nvPr/>
        </p:nvSpPr>
        <p:spPr>
          <a:xfrm>
            <a:off x="321733" y="3894667"/>
            <a:ext cx="10279161" cy="1815882"/>
          </a:xfrm>
          <a:prstGeom prst="rect">
            <a:avLst/>
          </a:prstGeom>
          <a:noFill/>
        </p:spPr>
        <p:txBody>
          <a:bodyPr wrap="none" rtlCol="0">
            <a:spAutoFit/>
          </a:bodyPr>
          <a:lstStyle/>
          <a:p>
            <a:r>
              <a:rPr lang="fr-FR" sz="2800" b="1" dirty="0">
                <a:solidFill>
                  <a:srgbClr val="D64D38"/>
                </a:solidFill>
                <a:latin typeface="Corbel" panose="020B0503020204020204" pitchFamily="34" charset="0"/>
              </a:rPr>
              <a:t>Le sujet n’est plus:</a:t>
            </a:r>
          </a:p>
          <a:p>
            <a:endParaRPr lang="fr-FR" sz="2800" b="1" dirty="0">
              <a:solidFill>
                <a:srgbClr val="D64D38"/>
              </a:solidFill>
              <a:latin typeface="Corbel" panose="020B0503020204020204" pitchFamily="34" charset="0"/>
            </a:endParaRPr>
          </a:p>
          <a:p>
            <a:r>
              <a:rPr lang="fr-FR" sz="2800" b="1" dirty="0">
                <a:solidFill>
                  <a:srgbClr val="4E8F9B"/>
                </a:solidFill>
                <a:latin typeface="Corbel" panose="020B0503020204020204" pitchFamily="34" charset="0"/>
              </a:rPr>
              <a:t>« Comment être performant ? </a:t>
            </a:r>
          </a:p>
          <a:p>
            <a:r>
              <a:rPr lang="fr-FR" sz="2800" b="1" dirty="0">
                <a:solidFill>
                  <a:srgbClr val="4E8F9B"/>
                </a:solidFill>
                <a:latin typeface="Corbel" panose="020B0503020204020204" pitchFamily="34" charset="0"/>
              </a:rPr>
              <a:t>		mais « Comment rester debout quand tout bouge » ?</a:t>
            </a:r>
            <a:endParaRPr lang="fr-FR" sz="2800" dirty="0"/>
          </a:p>
        </p:txBody>
      </p:sp>
    </p:spTree>
    <p:extLst>
      <p:ext uri="{BB962C8B-B14F-4D97-AF65-F5344CB8AC3E}">
        <p14:creationId xmlns:p14="http://schemas.microsoft.com/office/powerpoint/2010/main" val="1021713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E9763F-584E-F741-94C9-777A802E067C}"/>
              </a:ext>
            </a:extLst>
          </p:cNvPr>
          <p:cNvSpPr txBox="1"/>
          <p:nvPr/>
        </p:nvSpPr>
        <p:spPr>
          <a:xfrm>
            <a:off x="270934" y="304800"/>
            <a:ext cx="4777270"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LEVIER 1: Des zones tampons</a:t>
            </a:r>
          </a:p>
        </p:txBody>
      </p:sp>
      <p:sp>
        <p:nvSpPr>
          <p:cNvPr id="4" name="ZoneTexte 3">
            <a:extLst>
              <a:ext uri="{FF2B5EF4-FFF2-40B4-BE49-F238E27FC236}">
                <a16:creationId xmlns:a16="http://schemas.microsoft.com/office/drawing/2014/main" id="{8DFD887F-6302-2947-A3E7-C25AC577D718}"/>
              </a:ext>
            </a:extLst>
          </p:cNvPr>
          <p:cNvSpPr txBox="1"/>
          <p:nvPr/>
        </p:nvSpPr>
        <p:spPr>
          <a:xfrm>
            <a:off x="270931" y="1557867"/>
            <a:ext cx="8246535" cy="3539430"/>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Une organisation robuste garde :</a:t>
            </a:r>
          </a:p>
          <a:p>
            <a:pPr marL="457200" indent="-457200">
              <a:buFontTx/>
              <a:buChar char="-"/>
            </a:pPr>
            <a:r>
              <a:rPr lang="fr-FR" sz="2800" b="1" dirty="0">
                <a:solidFill>
                  <a:srgbClr val="4E8F9B"/>
                </a:solidFill>
                <a:latin typeface="Corbel" panose="020B0503020204020204" pitchFamily="34" charset="0"/>
              </a:rPr>
              <a:t>Du temps non rempli </a:t>
            </a:r>
          </a:p>
          <a:p>
            <a:pPr marL="457200" indent="-457200">
              <a:buFontTx/>
              <a:buChar char="-"/>
            </a:pPr>
            <a:r>
              <a:rPr lang="fr-FR" sz="2800" b="1" dirty="0">
                <a:solidFill>
                  <a:srgbClr val="4E8F9B"/>
                </a:solidFill>
                <a:latin typeface="Corbel" panose="020B0503020204020204" pitchFamily="34" charset="0"/>
              </a:rPr>
              <a:t>Des marges de sécurité </a:t>
            </a:r>
          </a:p>
          <a:p>
            <a:pPr marL="457200" indent="-457200">
              <a:buFontTx/>
              <a:buChar char="-"/>
            </a:pPr>
            <a:r>
              <a:rPr lang="fr-FR" sz="2800" b="1" dirty="0">
                <a:solidFill>
                  <a:srgbClr val="4E8F9B"/>
                </a:solidFill>
                <a:latin typeface="Corbel" panose="020B0503020204020204" pitchFamily="34" charset="0"/>
              </a:rPr>
              <a:t>Des délais réalistes</a:t>
            </a:r>
          </a:p>
          <a:p>
            <a:pPr marL="457200" indent="-457200">
              <a:buFontTx/>
              <a:buChar char="-"/>
            </a:pPr>
            <a:r>
              <a:rPr lang="fr-FR" sz="2800" b="1" dirty="0">
                <a:solidFill>
                  <a:srgbClr val="4E8F9B"/>
                </a:solidFill>
                <a:latin typeface="Corbel" panose="020B0503020204020204" pitchFamily="34" charset="0"/>
              </a:rPr>
              <a:t>Une redondance minimale. </a:t>
            </a:r>
          </a:p>
          <a:p>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Sans marge, pas de robustesse!</a:t>
            </a:r>
          </a:p>
        </p:txBody>
      </p:sp>
      <p:pic>
        <p:nvPicPr>
          <p:cNvPr id="6" name="Image 5">
            <a:extLst>
              <a:ext uri="{FF2B5EF4-FFF2-40B4-BE49-F238E27FC236}">
                <a16:creationId xmlns:a16="http://schemas.microsoft.com/office/drawing/2014/main" id="{AF577782-5CA7-BD47-9240-D2BC4D0EE5B4}"/>
              </a:ext>
            </a:extLst>
          </p:cNvPr>
          <p:cNvPicPr>
            <a:picLocks noChangeAspect="1"/>
          </p:cNvPicPr>
          <p:nvPr/>
        </p:nvPicPr>
        <p:blipFill>
          <a:blip r:embed="rId3"/>
          <a:stretch>
            <a:fillRect/>
          </a:stretch>
        </p:blipFill>
        <p:spPr>
          <a:xfrm>
            <a:off x="7810500" y="0"/>
            <a:ext cx="4381500" cy="2910997"/>
          </a:xfrm>
          <a:prstGeom prst="rect">
            <a:avLst/>
          </a:prstGeom>
        </p:spPr>
      </p:pic>
    </p:spTree>
    <p:extLst>
      <p:ext uri="{BB962C8B-B14F-4D97-AF65-F5344CB8AC3E}">
        <p14:creationId xmlns:p14="http://schemas.microsoft.com/office/powerpoint/2010/main" val="2414731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E9763F-584E-F741-94C9-777A802E067C}"/>
              </a:ext>
            </a:extLst>
          </p:cNvPr>
          <p:cNvSpPr txBox="1"/>
          <p:nvPr/>
        </p:nvSpPr>
        <p:spPr>
          <a:xfrm>
            <a:off x="270934" y="304800"/>
            <a:ext cx="4428905"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LEVIER 2: Varier les regards</a:t>
            </a:r>
          </a:p>
        </p:txBody>
      </p:sp>
      <p:sp>
        <p:nvSpPr>
          <p:cNvPr id="4" name="ZoneTexte 3">
            <a:extLst>
              <a:ext uri="{FF2B5EF4-FFF2-40B4-BE49-F238E27FC236}">
                <a16:creationId xmlns:a16="http://schemas.microsoft.com/office/drawing/2014/main" id="{8DFD887F-6302-2947-A3E7-C25AC577D718}"/>
              </a:ext>
            </a:extLst>
          </p:cNvPr>
          <p:cNvSpPr txBox="1"/>
          <p:nvPr/>
        </p:nvSpPr>
        <p:spPr>
          <a:xfrm>
            <a:off x="270931" y="1557867"/>
            <a:ext cx="8246535" cy="3108543"/>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Une question simple qui change tout:</a:t>
            </a:r>
          </a:p>
          <a:p>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Qui manque à table! »</a:t>
            </a:r>
          </a:p>
          <a:p>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La robustesse nait de la diversité, pas du consensus rapide!</a:t>
            </a:r>
          </a:p>
        </p:txBody>
      </p:sp>
    </p:spTree>
    <p:extLst>
      <p:ext uri="{BB962C8B-B14F-4D97-AF65-F5344CB8AC3E}">
        <p14:creationId xmlns:p14="http://schemas.microsoft.com/office/powerpoint/2010/main" val="154193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E9763F-584E-F741-94C9-777A802E067C}"/>
              </a:ext>
            </a:extLst>
          </p:cNvPr>
          <p:cNvSpPr txBox="1"/>
          <p:nvPr/>
        </p:nvSpPr>
        <p:spPr>
          <a:xfrm>
            <a:off x="270934" y="304800"/>
            <a:ext cx="4347665"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LEVIER 3: Nettoyer le bruit</a:t>
            </a:r>
          </a:p>
        </p:txBody>
      </p:sp>
      <p:sp>
        <p:nvSpPr>
          <p:cNvPr id="4" name="ZoneTexte 3">
            <a:extLst>
              <a:ext uri="{FF2B5EF4-FFF2-40B4-BE49-F238E27FC236}">
                <a16:creationId xmlns:a16="http://schemas.microsoft.com/office/drawing/2014/main" id="{8DFD887F-6302-2947-A3E7-C25AC577D718}"/>
              </a:ext>
            </a:extLst>
          </p:cNvPr>
          <p:cNvSpPr txBox="1"/>
          <p:nvPr/>
        </p:nvSpPr>
        <p:spPr>
          <a:xfrm>
            <a:off x="270931" y="1557867"/>
            <a:ext cx="8246535" cy="3970318"/>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Supprimer régulièrement:</a:t>
            </a:r>
          </a:p>
          <a:p>
            <a:pPr marL="457200" indent="-457200">
              <a:buFontTx/>
              <a:buChar char="-"/>
            </a:pPr>
            <a:r>
              <a:rPr lang="fr-FR" sz="2800" b="1" dirty="0">
                <a:solidFill>
                  <a:srgbClr val="D64D38"/>
                </a:solidFill>
                <a:latin typeface="Corbel" panose="020B0503020204020204" pitchFamily="34" charset="0"/>
              </a:rPr>
              <a:t>Une procédure inutile</a:t>
            </a:r>
          </a:p>
          <a:p>
            <a:pPr marL="457200" indent="-457200">
              <a:buFontTx/>
              <a:buChar char="-"/>
            </a:pPr>
            <a:r>
              <a:rPr lang="fr-FR" sz="2800" b="1" dirty="0">
                <a:solidFill>
                  <a:srgbClr val="D64D38"/>
                </a:solidFill>
                <a:latin typeface="Corbel" panose="020B0503020204020204" pitchFamily="34" charset="0"/>
              </a:rPr>
              <a:t>une réunion sans valeur</a:t>
            </a:r>
          </a:p>
          <a:p>
            <a:pPr marL="457200" indent="-457200">
              <a:buFontTx/>
              <a:buChar char="-"/>
            </a:pPr>
            <a:r>
              <a:rPr lang="fr-FR" sz="2800" b="1" dirty="0">
                <a:solidFill>
                  <a:srgbClr val="D64D38"/>
                </a:solidFill>
                <a:latin typeface="Corbel" panose="020B0503020204020204" pitchFamily="34" charset="0"/>
              </a:rPr>
              <a:t>un indicateur obsolète</a:t>
            </a:r>
          </a:p>
          <a:p>
            <a:pPr marL="457200" indent="-457200">
              <a:buFontTx/>
              <a:buChar char="-"/>
            </a:pPr>
            <a:endParaRPr lang="fr-FR" sz="2800" b="1" dirty="0">
              <a:solidFill>
                <a:srgbClr val="D64D38"/>
              </a:solidFill>
              <a:latin typeface="Corbel" panose="020B0503020204020204" pitchFamily="34" charset="0"/>
            </a:endParaRPr>
          </a:p>
          <a:p>
            <a:pPr marL="457200" indent="-457200">
              <a:buFontTx/>
              <a:buChar char="-"/>
            </a:pPr>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retirer ≠ diminuer </a:t>
            </a:r>
          </a:p>
          <a:p>
            <a:r>
              <a:rPr lang="fr-FR" sz="2800" b="1" dirty="0">
                <a:solidFill>
                  <a:srgbClr val="4E8F9B"/>
                </a:solidFill>
                <a:latin typeface="Corbel" panose="020B0503020204020204" pitchFamily="34" charset="0"/>
              </a:rPr>
              <a:t>👉 retirer = renforcer</a:t>
            </a:r>
          </a:p>
        </p:txBody>
      </p:sp>
      <p:pic>
        <p:nvPicPr>
          <p:cNvPr id="5" name="Image 4">
            <a:extLst>
              <a:ext uri="{FF2B5EF4-FFF2-40B4-BE49-F238E27FC236}">
                <a16:creationId xmlns:a16="http://schemas.microsoft.com/office/drawing/2014/main" id="{75FF10B1-46DA-2D4D-8EFF-64762ADD5F58}"/>
              </a:ext>
            </a:extLst>
          </p:cNvPr>
          <p:cNvPicPr>
            <a:picLocks noChangeAspect="1"/>
          </p:cNvPicPr>
          <p:nvPr/>
        </p:nvPicPr>
        <p:blipFill>
          <a:blip r:embed="rId3"/>
          <a:stretch>
            <a:fillRect/>
          </a:stretch>
        </p:blipFill>
        <p:spPr>
          <a:xfrm>
            <a:off x="6554613" y="0"/>
            <a:ext cx="5637387" cy="2601871"/>
          </a:xfrm>
          <a:prstGeom prst="rect">
            <a:avLst/>
          </a:prstGeom>
        </p:spPr>
      </p:pic>
    </p:spTree>
    <p:extLst>
      <p:ext uri="{BB962C8B-B14F-4D97-AF65-F5344CB8AC3E}">
        <p14:creationId xmlns:p14="http://schemas.microsoft.com/office/powerpoint/2010/main" val="1016387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5E9763F-584E-F741-94C9-777A802E067C}"/>
              </a:ext>
            </a:extLst>
          </p:cNvPr>
          <p:cNvSpPr txBox="1"/>
          <p:nvPr/>
        </p:nvSpPr>
        <p:spPr>
          <a:xfrm>
            <a:off x="270934" y="304800"/>
            <a:ext cx="3860352"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LEVIER 4: Rituel et sens</a:t>
            </a:r>
          </a:p>
        </p:txBody>
      </p:sp>
      <p:sp>
        <p:nvSpPr>
          <p:cNvPr id="4" name="ZoneTexte 3">
            <a:extLst>
              <a:ext uri="{FF2B5EF4-FFF2-40B4-BE49-F238E27FC236}">
                <a16:creationId xmlns:a16="http://schemas.microsoft.com/office/drawing/2014/main" id="{8DFD887F-6302-2947-A3E7-C25AC577D718}"/>
              </a:ext>
            </a:extLst>
          </p:cNvPr>
          <p:cNvSpPr txBox="1"/>
          <p:nvPr/>
        </p:nvSpPr>
        <p:spPr>
          <a:xfrm>
            <a:off x="135464" y="2167467"/>
            <a:ext cx="8246535" cy="3108543"/>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Les organisations robuste ritualisent:</a:t>
            </a:r>
          </a:p>
          <a:p>
            <a:endParaRPr lang="fr-FR" sz="2800" b="1" dirty="0">
              <a:solidFill>
                <a:srgbClr val="D64D38"/>
              </a:solidFill>
              <a:latin typeface="Corbel" panose="020B0503020204020204" pitchFamily="34" charset="0"/>
            </a:endParaRPr>
          </a:p>
          <a:p>
            <a:pPr marL="457200" indent="-457200">
              <a:buFontTx/>
              <a:buChar char="-"/>
            </a:pPr>
            <a:r>
              <a:rPr lang="fr-FR" sz="2800" b="1" dirty="0">
                <a:solidFill>
                  <a:srgbClr val="4E8F9B"/>
                </a:solidFill>
                <a:latin typeface="Corbel" panose="020B0503020204020204" pitchFamily="34" charset="0"/>
              </a:rPr>
              <a:t>Prise de hauteur</a:t>
            </a:r>
          </a:p>
          <a:p>
            <a:pPr marL="457200" indent="-457200">
              <a:buFontTx/>
              <a:buChar char="-"/>
            </a:pPr>
            <a:r>
              <a:rPr lang="fr-FR" sz="2800" b="1" dirty="0">
                <a:solidFill>
                  <a:srgbClr val="4E8F9B"/>
                </a:solidFill>
                <a:latin typeface="Corbel" panose="020B0503020204020204" pitchFamily="34" charset="0"/>
              </a:rPr>
              <a:t>L’apprentissage collectif</a:t>
            </a:r>
          </a:p>
          <a:p>
            <a:pPr marL="457200" indent="-457200">
              <a:buFontTx/>
              <a:buChar char="-"/>
            </a:pPr>
            <a:r>
              <a:rPr lang="fr-FR" sz="2800" b="1" dirty="0">
                <a:solidFill>
                  <a:srgbClr val="4E8F9B"/>
                </a:solidFill>
                <a:latin typeface="Corbel" panose="020B0503020204020204" pitchFamily="34" charset="0"/>
              </a:rPr>
              <a:t>La conversation stratégique</a:t>
            </a:r>
          </a:p>
          <a:p>
            <a:pPr marL="457200" indent="-457200">
              <a:buFontTx/>
              <a:buChar char="-"/>
            </a:pPr>
            <a:r>
              <a:rPr lang="fr-FR" sz="2800" b="1" dirty="0">
                <a:solidFill>
                  <a:srgbClr val="4E8F9B"/>
                </a:solidFill>
                <a:latin typeface="Corbel" panose="020B0503020204020204" pitchFamily="34" charset="0"/>
              </a:rPr>
              <a:t>pas le </a:t>
            </a:r>
            <a:r>
              <a:rPr lang="fr-FR" sz="2800" b="1" dirty="0" err="1">
                <a:solidFill>
                  <a:srgbClr val="4E8F9B"/>
                </a:solidFill>
                <a:latin typeface="Corbel" panose="020B0503020204020204" pitchFamily="34" charset="0"/>
              </a:rPr>
              <a:t>reporting</a:t>
            </a:r>
            <a:r>
              <a:rPr lang="fr-FR" sz="2800" b="1" dirty="0">
                <a:solidFill>
                  <a:srgbClr val="4E8F9B"/>
                </a:solidFill>
                <a:latin typeface="Corbel" panose="020B0503020204020204" pitchFamily="34" charset="0"/>
              </a:rPr>
              <a:t>!</a:t>
            </a:r>
          </a:p>
        </p:txBody>
      </p:sp>
      <p:pic>
        <p:nvPicPr>
          <p:cNvPr id="5" name="Image 4">
            <a:extLst>
              <a:ext uri="{FF2B5EF4-FFF2-40B4-BE49-F238E27FC236}">
                <a16:creationId xmlns:a16="http://schemas.microsoft.com/office/drawing/2014/main" id="{64B95928-7E30-C54B-9A18-510E4A90A53A}"/>
              </a:ext>
            </a:extLst>
          </p:cNvPr>
          <p:cNvPicPr>
            <a:picLocks noChangeAspect="1"/>
          </p:cNvPicPr>
          <p:nvPr/>
        </p:nvPicPr>
        <p:blipFill>
          <a:blip r:embed="rId3"/>
          <a:stretch>
            <a:fillRect/>
          </a:stretch>
        </p:blipFill>
        <p:spPr>
          <a:xfrm>
            <a:off x="6988528" y="0"/>
            <a:ext cx="5203472" cy="2997200"/>
          </a:xfrm>
          <a:prstGeom prst="rect">
            <a:avLst/>
          </a:prstGeom>
        </p:spPr>
      </p:pic>
    </p:spTree>
    <p:extLst>
      <p:ext uri="{BB962C8B-B14F-4D97-AF65-F5344CB8AC3E}">
        <p14:creationId xmlns:p14="http://schemas.microsoft.com/office/powerpoint/2010/main" val="1382922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14532" y="2105551"/>
            <a:ext cx="8292723" cy="1001440"/>
          </a:xfrm>
        </p:spPr>
        <p:txBody>
          <a:bodyPr/>
          <a:lstStyle/>
          <a:p>
            <a:r>
              <a:rPr lang="fr-FR" noProof="0" dirty="0"/>
              <a:t>Définir la RSE et ces enjeux</a:t>
            </a:r>
          </a:p>
        </p:txBody>
      </p:sp>
      <p:pic>
        <p:nvPicPr>
          <p:cNvPr id="3" name="Image 2">
            <a:extLst>
              <a:ext uri="{FF2B5EF4-FFF2-40B4-BE49-F238E27FC236}">
                <a16:creationId xmlns:a16="http://schemas.microsoft.com/office/drawing/2014/main" id="{8CF0EF7F-E15C-C149-AADA-113FED606B01}"/>
              </a:ext>
            </a:extLst>
          </p:cNvPr>
          <p:cNvPicPr>
            <a:picLocks noChangeAspect="1"/>
          </p:cNvPicPr>
          <p:nvPr/>
        </p:nvPicPr>
        <p:blipFill>
          <a:blip r:embed="rId2"/>
          <a:stretch>
            <a:fillRect/>
          </a:stretch>
        </p:blipFill>
        <p:spPr>
          <a:xfrm>
            <a:off x="8682978" y="4287004"/>
            <a:ext cx="3509022" cy="2191288"/>
          </a:xfrm>
          <a:prstGeom prst="rect">
            <a:avLst/>
          </a:prstGeom>
        </p:spPr>
      </p:pic>
    </p:spTree>
    <p:extLst>
      <p:ext uri="{BB962C8B-B14F-4D97-AF65-F5344CB8AC3E}">
        <p14:creationId xmlns:p14="http://schemas.microsoft.com/office/powerpoint/2010/main" val="11051760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85E540-E45C-AD4F-B8E7-5C2A02AFCAB2}"/>
              </a:ext>
            </a:extLst>
          </p:cNvPr>
          <p:cNvSpPr txBox="1"/>
          <p:nvPr/>
        </p:nvSpPr>
        <p:spPr>
          <a:xfrm>
            <a:off x="270934" y="304800"/>
            <a:ext cx="5674117"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LEVIER 5: Tester plutôt que prédire.</a:t>
            </a:r>
          </a:p>
        </p:txBody>
      </p:sp>
      <p:sp>
        <p:nvSpPr>
          <p:cNvPr id="4" name="ZoneTexte 3">
            <a:extLst>
              <a:ext uri="{FF2B5EF4-FFF2-40B4-BE49-F238E27FC236}">
                <a16:creationId xmlns:a16="http://schemas.microsoft.com/office/drawing/2014/main" id="{4CC196C6-6099-B143-B10E-DC64223BCD04}"/>
              </a:ext>
            </a:extLst>
          </p:cNvPr>
          <p:cNvSpPr txBox="1"/>
          <p:nvPr/>
        </p:nvSpPr>
        <p:spPr>
          <a:xfrm>
            <a:off x="270931" y="1557867"/>
            <a:ext cx="8246535" cy="3108543"/>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 de plans parfaits, + d’expérimentation rapide.</a:t>
            </a:r>
          </a:p>
          <a:p>
            <a:endParaRPr lang="fr-FR" sz="2800" b="1" dirty="0">
              <a:solidFill>
                <a:srgbClr val="D64D38"/>
              </a:solidFill>
              <a:latin typeface="Corbel" panose="020B0503020204020204" pitchFamily="34" charset="0"/>
            </a:endParaRPr>
          </a:p>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Tester ➡️. Apprendre ➡️ ajuster ➡️ amplifier</a:t>
            </a:r>
          </a:p>
          <a:p>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la robustesse, de l’adaptation, pas du contrôle.</a:t>
            </a:r>
          </a:p>
        </p:txBody>
      </p:sp>
    </p:spTree>
    <p:extLst>
      <p:ext uri="{BB962C8B-B14F-4D97-AF65-F5344CB8AC3E}">
        <p14:creationId xmlns:p14="http://schemas.microsoft.com/office/powerpoint/2010/main" val="1880835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585E540-E45C-AD4F-B8E7-5C2A02AFCAB2}"/>
              </a:ext>
            </a:extLst>
          </p:cNvPr>
          <p:cNvSpPr txBox="1"/>
          <p:nvPr/>
        </p:nvSpPr>
        <p:spPr>
          <a:xfrm>
            <a:off x="270934" y="304800"/>
            <a:ext cx="4640438" cy="523220"/>
          </a:xfrm>
          <a:prstGeom prst="rect">
            <a:avLst/>
          </a:prstGeom>
          <a:noFill/>
        </p:spPr>
        <p:txBody>
          <a:bodyPr wrap="none" rtlCol="0">
            <a:spAutoFit/>
          </a:bodyPr>
          <a:lstStyle/>
          <a:p>
            <a:r>
              <a:rPr lang="fr-FR" sz="2800" b="1" dirty="0">
                <a:solidFill>
                  <a:schemeClr val="bg1"/>
                </a:solidFill>
                <a:latin typeface="Corbel" panose="020B0503020204020204" pitchFamily="34" charset="0"/>
              </a:rPr>
              <a:t>LE VIVANT EN ENTREPRISE:</a:t>
            </a:r>
          </a:p>
        </p:txBody>
      </p:sp>
      <p:sp>
        <p:nvSpPr>
          <p:cNvPr id="4" name="ZoneTexte 3">
            <a:extLst>
              <a:ext uri="{FF2B5EF4-FFF2-40B4-BE49-F238E27FC236}">
                <a16:creationId xmlns:a16="http://schemas.microsoft.com/office/drawing/2014/main" id="{4CC196C6-6099-B143-B10E-DC64223BCD04}"/>
              </a:ext>
            </a:extLst>
          </p:cNvPr>
          <p:cNvSpPr txBox="1"/>
          <p:nvPr/>
        </p:nvSpPr>
        <p:spPr>
          <a:xfrm>
            <a:off x="270931" y="1422402"/>
            <a:ext cx="8246535" cy="4832092"/>
          </a:xfrm>
          <a:prstGeom prst="rect">
            <a:avLst/>
          </a:prstGeom>
          <a:noFill/>
        </p:spPr>
        <p:txBody>
          <a:bodyPr wrap="square" rtlCol="0">
            <a:spAutoFit/>
          </a:bodyPr>
          <a:lstStyle/>
          <a:p>
            <a:endParaRPr lang="fr-FR" sz="2800" b="1" dirty="0">
              <a:solidFill>
                <a:srgbClr val="D64D38"/>
              </a:solidFill>
              <a:latin typeface="Corbel" panose="020B0503020204020204" pitchFamily="34" charset="0"/>
            </a:endParaRPr>
          </a:p>
          <a:p>
            <a:r>
              <a:rPr lang="fr-FR" sz="2800" b="1" dirty="0">
                <a:solidFill>
                  <a:srgbClr val="D64D38"/>
                </a:solidFill>
                <a:latin typeface="Corbel" panose="020B0503020204020204" pitchFamily="34" charset="0"/>
              </a:rPr>
              <a:t>Les organisations robustes ressemblent au vivant:</a:t>
            </a:r>
          </a:p>
          <a:p>
            <a:endParaRPr lang="fr-FR" sz="2800" b="1" dirty="0">
              <a:solidFill>
                <a:srgbClr val="D64D38"/>
              </a:solidFill>
              <a:latin typeface="Corbel" panose="020B0503020204020204" pitchFamily="34" charset="0"/>
            </a:endParaRPr>
          </a:p>
          <a:p>
            <a:pPr marL="457200" indent="-457200">
              <a:buFontTx/>
              <a:buChar char="-"/>
            </a:pPr>
            <a:r>
              <a:rPr lang="fr-FR" sz="2800" b="1" dirty="0">
                <a:solidFill>
                  <a:srgbClr val="4E8F9B"/>
                </a:solidFill>
                <a:latin typeface="Corbel" panose="020B0503020204020204" pitchFamily="34" charset="0"/>
              </a:rPr>
              <a:t>elles coopèrent</a:t>
            </a:r>
          </a:p>
          <a:p>
            <a:pPr marL="457200" indent="-457200">
              <a:buFontTx/>
              <a:buChar char="-"/>
            </a:pPr>
            <a:r>
              <a:rPr lang="fr-FR" sz="2800" b="1" dirty="0">
                <a:solidFill>
                  <a:srgbClr val="4E8F9B"/>
                </a:solidFill>
                <a:latin typeface="Corbel" panose="020B0503020204020204" pitchFamily="34" charset="0"/>
              </a:rPr>
              <a:t>elles créent des marges, </a:t>
            </a:r>
          </a:p>
          <a:p>
            <a:pPr marL="457200" indent="-457200">
              <a:buFontTx/>
              <a:buChar char="-"/>
            </a:pPr>
            <a:r>
              <a:rPr lang="fr-FR" sz="2800" b="1" dirty="0">
                <a:solidFill>
                  <a:srgbClr val="4E8F9B"/>
                </a:solidFill>
                <a:latin typeface="Corbel" panose="020B0503020204020204" pitchFamily="34" charset="0"/>
              </a:rPr>
              <a:t>elles absorbent les chocs, </a:t>
            </a:r>
          </a:p>
          <a:p>
            <a:pPr marL="457200" indent="-457200">
              <a:buFontTx/>
              <a:buChar char="-"/>
            </a:pPr>
            <a:r>
              <a:rPr lang="fr-FR" sz="2800" b="1" dirty="0">
                <a:solidFill>
                  <a:srgbClr val="4E8F9B"/>
                </a:solidFill>
                <a:latin typeface="Corbel" panose="020B0503020204020204" pitchFamily="34" charset="0"/>
              </a:rPr>
              <a:t>elle s’adaptent </a:t>
            </a:r>
          </a:p>
          <a:p>
            <a:pPr marL="457200" indent="-457200">
              <a:buFontTx/>
              <a:buChar char="-"/>
            </a:pPr>
            <a:endParaRPr lang="fr-FR" sz="2800" b="1" dirty="0">
              <a:solidFill>
                <a:srgbClr val="4E8F9B"/>
              </a:solidFill>
              <a:latin typeface="Corbel" panose="020B0503020204020204" pitchFamily="34" charset="0"/>
            </a:endParaRPr>
          </a:p>
          <a:p>
            <a:pPr marL="457200" indent="-457200">
              <a:buFontTx/>
              <a:buChar char="-"/>
            </a:pPr>
            <a:endParaRPr lang="fr-FR" sz="2800" b="1" dirty="0">
              <a:solidFill>
                <a:srgbClr val="4E8F9B"/>
              </a:solidFill>
              <a:latin typeface="Corbel" panose="020B0503020204020204" pitchFamily="34" charset="0"/>
            </a:endParaRPr>
          </a:p>
          <a:p>
            <a:r>
              <a:rPr lang="fr-FR" sz="2800" b="1" dirty="0">
                <a:solidFill>
                  <a:srgbClr val="4E8F9B"/>
                </a:solidFill>
                <a:latin typeface="Corbel" panose="020B0503020204020204" pitchFamily="34" charset="0"/>
              </a:rPr>
              <a:t>👉 pas parfaite mais profondément vivante</a:t>
            </a:r>
          </a:p>
          <a:p>
            <a:endParaRPr lang="fr-FR" sz="2800" b="1" dirty="0">
              <a:solidFill>
                <a:srgbClr val="4E8F9B"/>
              </a:solidFill>
              <a:latin typeface="Corbel" panose="020B0503020204020204" pitchFamily="34" charset="0"/>
            </a:endParaRPr>
          </a:p>
        </p:txBody>
      </p:sp>
      <p:pic>
        <p:nvPicPr>
          <p:cNvPr id="7" name="Image 6">
            <a:extLst>
              <a:ext uri="{FF2B5EF4-FFF2-40B4-BE49-F238E27FC236}">
                <a16:creationId xmlns:a16="http://schemas.microsoft.com/office/drawing/2014/main" id="{7D853323-6FD5-3147-B22E-173D3B2A2A57}"/>
              </a:ext>
            </a:extLst>
          </p:cNvPr>
          <p:cNvPicPr>
            <a:picLocks noChangeAspect="1"/>
          </p:cNvPicPr>
          <p:nvPr/>
        </p:nvPicPr>
        <p:blipFill>
          <a:blip r:embed="rId2"/>
          <a:stretch>
            <a:fillRect/>
          </a:stretch>
        </p:blipFill>
        <p:spPr>
          <a:xfrm>
            <a:off x="6077655" y="2472266"/>
            <a:ext cx="5674077" cy="2618805"/>
          </a:xfrm>
          <a:prstGeom prst="rect">
            <a:avLst/>
          </a:prstGeom>
        </p:spPr>
      </p:pic>
    </p:spTree>
    <p:extLst>
      <p:ext uri="{BB962C8B-B14F-4D97-AF65-F5344CB8AC3E}">
        <p14:creationId xmlns:p14="http://schemas.microsoft.com/office/powerpoint/2010/main" val="6929129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14532" y="2105551"/>
            <a:ext cx="8292723" cy="1001440"/>
          </a:xfrm>
        </p:spPr>
        <p:txBody>
          <a:bodyPr/>
          <a:lstStyle/>
          <a:p>
            <a:r>
              <a:rPr lang="fr-FR" dirty="0"/>
              <a:t>Autre outil d’analyse:</a:t>
            </a:r>
          </a:p>
          <a:p>
            <a:r>
              <a:rPr lang="fr-FR" noProof="0" dirty="0"/>
              <a:t>Le </a:t>
            </a:r>
            <a:r>
              <a:rPr lang="fr-FR" dirty="0"/>
              <a:t>Speed</a:t>
            </a:r>
            <a:r>
              <a:rPr lang="fr-FR" noProof="0" dirty="0"/>
              <a:t> Boat</a:t>
            </a:r>
          </a:p>
        </p:txBody>
      </p:sp>
    </p:spTree>
    <p:extLst>
      <p:ext uri="{BB962C8B-B14F-4D97-AF65-F5344CB8AC3E}">
        <p14:creationId xmlns:p14="http://schemas.microsoft.com/office/powerpoint/2010/main" val="783985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333755AC-CDE7-F3D0-4B69-A2CDAEEFB238}"/>
              </a:ext>
            </a:extLst>
          </p:cNvPr>
          <p:cNvSpPr>
            <a:spLocks noGrp="1"/>
          </p:cNvSpPr>
          <p:nvPr>
            <p:ph type="body" sz="quarter" idx="10"/>
          </p:nvPr>
        </p:nvSpPr>
        <p:spPr>
          <a:xfrm>
            <a:off x="0" y="0"/>
            <a:ext cx="8436634" cy="452801"/>
          </a:xfrm>
        </p:spPr>
        <p:txBody>
          <a:bodyPr/>
          <a:lstStyle/>
          <a:p>
            <a:r>
              <a:rPr lang="fr-FR" dirty="0"/>
              <a:t>Gestion des risques… mode ludique!  Identifier freins et leviers avec mon équipe</a:t>
            </a:r>
          </a:p>
        </p:txBody>
      </p:sp>
      <p:sp>
        <p:nvSpPr>
          <p:cNvPr id="6" name="Rectangle : coins arrondis 5">
            <a:extLst>
              <a:ext uri="{FF2B5EF4-FFF2-40B4-BE49-F238E27FC236}">
                <a16:creationId xmlns:a16="http://schemas.microsoft.com/office/drawing/2014/main" id="{F97B32E5-B262-95A8-FC69-034327B8D0B9}"/>
              </a:ext>
            </a:extLst>
          </p:cNvPr>
          <p:cNvSpPr/>
          <p:nvPr/>
        </p:nvSpPr>
        <p:spPr>
          <a:xfrm>
            <a:off x="716099" y="2683641"/>
            <a:ext cx="1224000" cy="324000"/>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Forces</a:t>
            </a:r>
          </a:p>
        </p:txBody>
      </p:sp>
      <p:sp>
        <p:nvSpPr>
          <p:cNvPr id="7" name="Rectangle : coins arrondis 6">
            <a:extLst>
              <a:ext uri="{FF2B5EF4-FFF2-40B4-BE49-F238E27FC236}">
                <a16:creationId xmlns:a16="http://schemas.microsoft.com/office/drawing/2014/main" id="{0B25B071-E300-A528-4D55-DEF959021412}"/>
              </a:ext>
            </a:extLst>
          </p:cNvPr>
          <p:cNvSpPr/>
          <p:nvPr/>
        </p:nvSpPr>
        <p:spPr>
          <a:xfrm>
            <a:off x="2390753" y="5444038"/>
            <a:ext cx="1224000" cy="324000"/>
          </a:xfrm>
          <a:prstGeom prst="roundRect">
            <a:avLst/>
          </a:prstGeom>
          <a:solidFill>
            <a:srgbClr val="FF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Freins</a:t>
            </a:r>
          </a:p>
        </p:txBody>
      </p:sp>
      <p:sp>
        <p:nvSpPr>
          <p:cNvPr id="8" name="Rectangle : coins arrondis 7">
            <a:extLst>
              <a:ext uri="{FF2B5EF4-FFF2-40B4-BE49-F238E27FC236}">
                <a16:creationId xmlns:a16="http://schemas.microsoft.com/office/drawing/2014/main" id="{AD819387-DE00-E20A-8D21-3020971FCD72}"/>
              </a:ext>
            </a:extLst>
          </p:cNvPr>
          <p:cNvSpPr/>
          <p:nvPr/>
        </p:nvSpPr>
        <p:spPr>
          <a:xfrm>
            <a:off x="5019652" y="5444038"/>
            <a:ext cx="1811325" cy="324000"/>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Obstacles</a:t>
            </a:r>
          </a:p>
        </p:txBody>
      </p:sp>
      <p:sp>
        <p:nvSpPr>
          <p:cNvPr id="9" name="Rectangle : coins arrondis 8">
            <a:extLst>
              <a:ext uri="{FF2B5EF4-FFF2-40B4-BE49-F238E27FC236}">
                <a16:creationId xmlns:a16="http://schemas.microsoft.com/office/drawing/2014/main" id="{A0488176-924E-D0D9-C011-585354B0F1AA}"/>
              </a:ext>
            </a:extLst>
          </p:cNvPr>
          <p:cNvSpPr/>
          <p:nvPr/>
        </p:nvSpPr>
        <p:spPr>
          <a:xfrm>
            <a:off x="5672385" y="1941188"/>
            <a:ext cx="1224000" cy="324000"/>
          </a:xfrm>
          <a:prstGeom prst="round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Réussites</a:t>
            </a:r>
          </a:p>
        </p:txBody>
      </p:sp>
      <p:sp>
        <p:nvSpPr>
          <p:cNvPr id="10" name="Rectangle : coins arrondis 9">
            <a:extLst>
              <a:ext uri="{FF2B5EF4-FFF2-40B4-BE49-F238E27FC236}">
                <a16:creationId xmlns:a16="http://schemas.microsoft.com/office/drawing/2014/main" id="{0BA628A6-2B22-93C8-D84D-B79087A0FCEB}"/>
              </a:ext>
            </a:extLst>
          </p:cNvPr>
          <p:cNvSpPr/>
          <p:nvPr/>
        </p:nvSpPr>
        <p:spPr>
          <a:xfrm>
            <a:off x="7616743" y="3919854"/>
            <a:ext cx="1224000" cy="324000"/>
          </a:xfrm>
          <a:prstGeom prst="round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Objectifs</a:t>
            </a:r>
          </a:p>
        </p:txBody>
      </p:sp>
      <p:pic>
        <p:nvPicPr>
          <p:cNvPr id="4" name="Image 3">
            <a:extLst>
              <a:ext uri="{FF2B5EF4-FFF2-40B4-BE49-F238E27FC236}">
                <a16:creationId xmlns:a16="http://schemas.microsoft.com/office/drawing/2014/main" id="{DFFC0429-54E3-0B45-B184-A256D28D5817}"/>
              </a:ext>
            </a:extLst>
          </p:cNvPr>
          <p:cNvPicPr>
            <a:picLocks noChangeAspect="1"/>
          </p:cNvPicPr>
          <p:nvPr/>
        </p:nvPicPr>
        <p:blipFill>
          <a:blip r:embed="rId3"/>
          <a:stretch>
            <a:fillRect/>
          </a:stretch>
        </p:blipFill>
        <p:spPr>
          <a:xfrm>
            <a:off x="1846532" y="2543475"/>
            <a:ext cx="5842000" cy="3289300"/>
          </a:xfrm>
          <a:prstGeom prst="rect">
            <a:avLst/>
          </a:prstGeom>
        </p:spPr>
      </p:pic>
      <p:sp>
        <p:nvSpPr>
          <p:cNvPr id="11" name="Espace réservé du texte 5">
            <a:extLst>
              <a:ext uri="{FF2B5EF4-FFF2-40B4-BE49-F238E27FC236}">
                <a16:creationId xmlns:a16="http://schemas.microsoft.com/office/drawing/2014/main" id="{38CC82FF-5E3F-1342-ACD3-CE6F049D864A}"/>
              </a:ext>
            </a:extLst>
          </p:cNvPr>
          <p:cNvSpPr>
            <a:spLocks noGrp="1"/>
          </p:cNvSpPr>
          <p:nvPr>
            <p:ph type="body" sz="quarter" idx="11"/>
          </p:nvPr>
        </p:nvSpPr>
        <p:spPr>
          <a:xfrm>
            <a:off x="0" y="920853"/>
            <a:ext cx="5721530" cy="452801"/>
          </a:xfrm>
        </p:spPr>
        <p:txBody>
          <a:bodyPr/>
          <a:lstStyle/>
          <a:p>
            <a:r>
              <a:rPr lang="fr-FR" dirty="0"/>
              <a:t>Speed boat</a:t>
            </a:r>
          </a:p>
        </p:txBody>
      </p:sp>
    </p:spTree>
    <p:extLst>
      <p:ext uri="{BB962C8B-B14F-4D97-AF65-F5344CB8AC3E}">
        <p14:creationId xmlns:p14="http://schemas.microsoft.com/office/powerpoint/2010/main" val="413632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p:txBody>
          <a:bodyPr/>
          <a:lstStyle/>
          <a:p>
            <a:r>
              <a:rPr lang="fr-FR" dirty="0"/>
              <a:t>Atelier collectif !</a:t>
            </a:r>
            <a:endParaRPr lang="fr-FR" sz="3600" dirty="0"/>
          </a:p>
          <a:p>
            <a:endParaRPr lang="fr-FR" dirty="0"/>
          </a:p>
        </p:txBody>
      </p:sp>
      <p:sp>
        <p:nvSpPr>
          <p:cNvPr id="6" name="Espace réservé du texte 5">
            <a:extLst>
              <a:ext uri="{FF2B5EF4-FFF2-40B4-BE49-F238E27FC236}">
                <a16:creationId xmlns:a16="http://schemas.microsoft.com/office/drawing/2014/main" id="{FB0BD1CF-6691-C745-FE43-9B4A1BC834DC}"/>
              </a:ext>
            </a:extLst>
          </p:cNvPr>
          <p:cNvSpPr>
            <a:spLocks noGrp="1"/>
          </p:cNvSpPr>
          <p:nvPr>
            <p:ph type="body" sz="quarter" idx="11"/>
          </p:nvPr>
        </p:nvSpPr>
        <p:spPr/>
        <p:txBody>
          <a:bodyPr/>
          <a:lstStyle/>
          <a:p>
            <a:r>
              <a:rPr lang="fr-FR" dirty="0"/>
              <a:t>Speed boat</a:t>
            </a:r>
          </a:p>
        </p:txBody>
      </p:sp>
      <p:sp>
        <p:nvSpPr>
          <p:cNvPr id="7" name="Espace réservé du texte 6">
            <a:extLst>
              <a:ext uri="{FF2B5EF4-FFF2-40B4-BE49-F238E27FC236}">
                <a16:creationId xmlns:a16="http://schemas.microsoft.com/office/drawing/2014/main" id="{0DB273F0-6746-2B04-3815-0D8887020FF7}"/>
              </a:ext>
            </a:extLst>
          </p:cNvPr>
          <p:cNvSpPr>
            <a:spLocks noGrp="1"/>
          </p:cNvSpPr>
          <p:nvPr>
            <p:ph type="body" sz="quarter" idx="13"/>
          </p:nvPr>
        </p:nvSpPr>
        <p:spPr>
          <a:xfrm>
            <a:off x="304696" y="1403103"/>
            <a:ext cx="11221041" cy="4568549"/>
          </a:xfrm>
        </p:spPr>
        <p:txBody>
          <a:bodyPr/>
          <a:lstStyle/>
          <a:p>
            <a:pPr marL="457200" lvl="1" indent="0">
              <a:buNone/>
            </a:pPr>
            <a:r>
              <a:rPr lang="fr-FR" dirty="0"/>
              <a:t>L’île au trésor  = </a:t>
            </a:r>
            <a:r>
              <a:rPr lang="fr-FR" b="0" dirty="0"/>
              <a:t>mon objectif : </a:t>
            </a:r>
            <a:r>
              <a:rPr lang="fr-FR" b="0" u="sng" dirty="0"/>
              <a:t>produire de façon plus respectueuse de l’environnement et des personnes</a:t>
            </a:r>
          </a:p>
          <a:p>
            <a:pPr marL="457200" lvl="1" indent="0">
              <a:buNone/>
            </a:pPr>
            <a:endParaRPr lang="fr-FR" sz="3200" b="0" dirty="0"/>
          </a:p>
          <a:p>
            <a:pPr lvl="1"/>
            <a:r>
              <a:rPr lang="fr-FR" dirty="0"/>
              <a:t>Bateau = </a:t>
            </a:r>
            <a:r>
              <a:rPr lang="fr-FR" b="0" dirty="0"/>
              <a:t>moi manager et mon équipe Récifs ;</a:t>
            </a:r>
            <a:r>
              <a:rPr lang="fr-FR" dirty="0"/>
              <a:t> </a:t>
            </a:r>
            <a:r>
              <a:rPr lang="fr-FR" b="0" dirty="0"/>
              <a:t>obstacles, risques devant moi…</a:t>
            </a:r>
          </a:p>
          <a:p>
            <a:pPr lvl="1"/>
            <a:r>
              <a:rPr lang="fr-FR" dirty="0"/>
              <a:t>Soleil</a:t>
            </a:r>
            <a:r>
              <a:rPr lang="fr-FR" b="0" dirty="0"/>
              <a:t> : les réussites passées sur lesquelles on peut s’appuyer ! </a:t>
            </a:r>
          </a:p>
          <a:p>
            <a:pPr lvl="1"/>
            <a:r>
              <a:rPr lang="fr-FR" dirty="0"/>
              <a:t>Ancres = </a:t>
            </a:r>
            <a:r>
              <a:rPr lang="fr-FR" b="0" dirty="0"/>
              <a:t>ce qui me freine (ex. déchets mal triés…, tensions dans l’équipe…) ; ce qui m’empêche d’avancer </a:t>
            </a:r>
            <a:endParaRPr lang="fr-FR" sz="3200" b="0" dirty="0"/>
          </a:p>
          <a:p>
            <a:pPr lvl="1"/>
            <a:r>
              <a:rPr lang="fr-FR" dirty="0"/>
              <a:t>Vent dans les voiles = </a:t>
            </a:r>
            <a:r>
              <a:rPr lang="fr-FR" b="0" dirty="0"/>
              <a:t>les bonnes pratiques, motivation, soutien hiérarchie ; les bonnes dynamiques qui m’aident…</a:t>
            </a:r>
          </a:p>
          <a:p>
            <a:pPr marL="457200" lvl="1" indent="0">
              <a:buNone/>
            </a:pPr>
            <a:endParaRPr lang="fr-FR" sz="3200" b="0" dirty="0"/>
          </a:p>
          <a:p>
            <a:pPr marL="457200" lvl="1" indent="0">
              <a:buNone/>
            </a:pPr>
            <a:r>
              <a:rPr lang="fr-FR" dirty="0"/>
              <a:t>Définissez vos </a:t>
            </a:r>
            <a:r>
              <a:rPr lang="fr-FR" u="sng" dirty="0"/>
              <a:t>actions</a:t>
            </a:r>
            <a:r>
              <a:rPr lang="fr-FR" dirty="0"/>
              <a:t> pour « faire avancer le bateau » !</a:t>
            </a:r>
          </a:p>
          <a:p>
            <a:pPr lvl="1"/>
            <a:endParaRPr lang="fr-FR" dirty="0"/>
          </a:p>
          <a:p>
            <a:endParaRPr lang="fr-FR" sz="2400" dirty="0"/>
          </a:p>
        </p:txBody>
      </p:sp>
    </p:spTree>
    <p:extLst>
      <p:ext uri="{BB962C8B-B14F-4D97-AF65-F5344CB8AC3E}">
        <p14:creationId xmlns:p14="http://schemas.microsoft.com/office/powerpoint/2010/main" val="142324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914532" y="2105551"/>
            <a:ext cx="8292723" cy="1001440"/>
          </a:xfrm>
        </p:spPr>
        <p:txBody>
          <a:bodyPr/>
          <a:lstStyle/>
          <a:p>
            <a:r>
              <a:rPr lang="fr-FR" noProof="0" dirty="0"/>
              <a:t>Et la </a:t>
            </a:r>
            <a:r>
              <a:rPr lang="fr-FR" dirty="0"/>
              <a:t>s</a:t>
            </a:r>
            <a:r>
              <a:rPr lang="fr-FR" noProof="0" dirty="0" err="1"/>
              <a:t>ystémie</a:t>
            </a:r>
            <a:r>
              <a:rPr lang="fr-FR" noProof="0" dirty="0"/>
              <a:t> dans tous ça ?</a:t>
            </a:r>
          </a:p>
        </p:txBody>
      </p:sp>
    </p:spTree>
    <p:extLst>
      <p:ext uri="{BB962C8B-B14F-4D97-AF65-F5344CB8AC3E}">
        <p14:creationId xmlns:p14="http://schemas.microsoft.com/office/powerpoint/2010/main" val="371536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1B7DBDB-733F-2F7B-2A29-B80382EF29D8}"/>
              </a:ext>
            </a:extLst>
          </p:cNvPr>
          <p:cNvSpPr>
            <a:spLocks noGrp="1"/>
          </p:cNvSpPr>
          <p:nvPr>
            <p:ph type="body" sz="quarter" idx="10"/>
          </p:nvPr>
        </p:nvSpPr>
        <p:spPr>
          <a:xfrm>
            <a:off x="174174" y="165508"/>
            <a:ext cx="8265288" cy="452801"/>
          </a:xfrm>
        </p:spPr>
        <p:txBody>
          <a:bodyPr/>
          <a:lstStyle/>
          <a:p>
            <a:r>
              <a:rPr lang="fr-FR" dirty="0"/>
              <a:t>« On ne pourrait tirer sur une fleur sans déranger une étoile ».</a:t>
            </a:r>
          </a:p>
          <a:p>
            <a:endParaRPr lang="fr-FR" dirty="0"/>
          </a:p>
        </p:txBody>
      </p:sp>
      <p:sp>
        <p:nvSpPr>
          <p:cNvPr id="4" name="Espace réservé du texte 3">
            <a:extLst>
              <a:ext uri="{FF2B5EF4-FFF2-40B4-BE49-F238E27FC236}">
                <a16:creationId xmlns:a16="http://schemas.microsoft.com/office/drawing/2014/main" id="{18260B7E-F681-3A51-7F6C-D22E980CF519}"/>
              </a:ext>
            </a:extLst>
          </p:cNvPr>
          <p:cNvSpPr>
            <a:spLocks noGrp="1"/>
          </p:cNvSpPr>
          <p:nvPr>
            <p:ph type="body" sz="quarter" idx="13"/>
          </p:nvPr>
        </p:nvSpPr>
        <p:spPr>
          <a:xfrm>
            <a:off x="546238" y="1328468"/>
            <a:ext cx="10873802" cy="4525679"/>
          </a:xfrm>
        </p:spPr>
        <p:txBody>
          <a:bodyPr/>
          <a:lstStyle/>
          <a:p>
            <a:pPr marL="0" indent="0">
              <a:buNone/>
            </a:pPr>
            <a:r>
              <a:rPr lang="fr-FR" sz="2000" dirty="0"/>
              <a:t>Construction d’une carte systémique d’un problème</a:t>
            </a:r>
          </a:p>
          <a:p>
            <a:pPr lvl="1"/>
            <a:r>
              <a:rPr lang="fr-FR" sz="1800" dirty="0"/>
              <a:t>Ex : épuisement professionnel…</a:t>
            </a:r>
          </a:p>
          <a:p>
            <a:pPr lvl="1"/>
            <a:r>
              <a:rPr lang="fr-FR" sz="1800" dirty="0"/>
              <a:t>Ex : épuisement es ressources…</a:t>
            </a:r>
          </a:p>
          <a:p>
            <a:pPr lvl="1"/>
            <a:endParaRPr lang="fr-FR" sz="1800" dirty="0"/>
          </a:p>
          <a:p>
            <a:pPr lvl="1"/>
            <a:endParaRPr lang="fr-FR" sz="1800" dirty="0"/>
          </a:p>
          <a:p>
            <a:pPr lvl="1"/>
            <a:endParaRPr lang="fr-FR" sz="18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endParaRPr lang="fr-FR" sz="2000" dirty="0"/>
          </a:p>
          <a:p>
            <a:pPr marL="0" indent="0">
              <a:buNone/>
            </a:pPr>
            <a:r>
              <a:rPr lang="fr-FR" sz="2000" dirty="0"/>
              <a:t>					Prêts à jouer avec les chaises !</a:t>
            </a:r>
          </a:p>
          <a:p>
            <a:endParaRPr lang="fr-FR" sz="2000" dirty="0"/>
          </a:p>
          <a:p>
            <a:pPr marL="457200" lvl="1" indent="0">
              <a:buNone/>
            </a:pPr>
            <a:endParaRPr lang="fr-FR" sz="1800" dirty="0"/>
          </a:p>
        </p:txBody>
      </p:sp>
      <p:pic>
        <p:nvPicPr>
          <p:cNvPr id="5" name="Image 4">
            <a:extLst>
              <a:ext uri="{FF2B5EF4-FFF2-40B4-BE49-F238E27FC236}">
                <a16:creationId xmlns:a16="http://schemas.microsoft.com/office/drawing/2014/main" id="{82494DC5-D254-2E4B-A3BC-E695155696A6}"/>
              </a:ext>
            </a:extLst>
          </p:cNvPr>
          <p:cNvPicPr>
            <a:picLocks noChangeAspect="1"/>
          </p:cNvPicPr>
          <p:nvPr/>
        </p:nvPicPr>
        <p:blipFill>
          <a:blip r:embed="rId3"/>
          <a:stretch>
            <a:fillRect/>
          </a:stretch>
        </p:blipFill>
        <p:spPr>
          <a:xfrm>
            <a:off x="6640782" y="1337094"/>
            <a:ext cx="5397500" cy="4114800"/>
          </a:xfrm>
          <a:prstGeom prst="rect">
            <a:avLst/>
          </a:prstGeom>
        </p:spPr>
      </p:pic>
      <p:pic>
        <p:nvPicPr>
          <p:cNvPr id="7" name="Image 6">
            <a:extLst>
              <a:ext uri="{FF2B5EF4-FFF2-40B4-BE49-F238E27FC236}">
                <a16:creationId xmlns:a16="http://schemas.microsoft.com/office/drawing/2014/main" id="{F1D4AFAF-BA3F-4D4F-94FA-5EAB1AE8E4E5}"/>
              </a:ext>
            </a:extLst>
          </p:cNvPr>
          <p:cNvPicPr>
            <a:picLocks noChangeAspect="1"/>
          </p:cNvPicPr>
          <p:nvPr/>
        </p:nvPicPr>
        <p:blipFill>
          <a:blip r:embed="rId4"/>
          <a:stretch>
            <a:fillRect/>
          </a:stretch>
        </p:blipFill>
        <p:spPr>
          <a:xfrm>
            <a:off x="138023" y="2570670"/>
            <a:ext cx="4623758" cy="3467819"/>
          </a:xfrm>
          <a:prstGeom prst="rect">
            <a:avLst/>
          </a:prstGeom>
        </p:spPr>
      </p:pic>
    </p:spTree>
    <p:extLst>
      <p:ext uri="{BB962C8B-B14F-4D97-AF65-F5344CB8AC3E}">
        <p14:creationId xmlns:p14="http://schemas.microsoft.com/office/powerpoint/2010/main" val="101374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FBCD3991-B800-FF32-F368-EAD78AF61E2E}"/>
              </a:ext>
            </a:extLst>
          </p:cNvPr>
          <p:cNvSpPr>
            <a:spLocks noGrp="1"/>
          </p:cNvSpPr>
          <p:nvPr>
            <p:ph type="body" sz="quarter" idx="10"/>
          </p:nvPr>
        </p:nvSpPr>
        <p:spPr>
          <a:xfrm>
            <a:off x="1852538" y="617713"/>
            <a:ext cx="8292723" cy="1001440"/>
          </a:xfrm>
        </p:spPr>
        <p:txBody>
          <a:bodyPr/>
          <a:lstStyle/>
          <a:p>
            <a:r>
              <a:rPr lang="fr-FR" noProof="0" dirty="0"/>
              <a:t>Au milieu de tout</a:t>
            </a:r>
            <a:r>
              <a:rPr lang="fr-FR" dirty="0"/>
              <a:t> ce qui ne va pas, cherchons ce qui va bien! </a:t>
            </a:r>
          </a:p>
          <a:p>
            <a:endParaRPr lang="fr-FR" noProof="0" dirty="0"/>
          </a:p>
          <a:p>
            <a:r>
              <a:rPr lang="fr-FR" dirty="0"/>
              <a:t>Bienvenue en </a:t>
            </a:r>
            <a:r>
              <a:rPr lang="fr-FR" dirty="0" err="1"/>
              <a:t>Appreciative</a:t>
            </a:r>
            <a:r>
              <a:rPr lang="fr-FR" dirty="0"/>
              <a:t> </a:t>
            </a:r>
            <a:r>
              <a:rPr lang="fr-FR" dirty="0" err="1"/>
              <a:t>Inquiry</a:t>
            </a:r>
            <a:r>
              <a:rPr lang="fr-FR" dirty="0"/>
              <a:t>.</a:t>
            </a:r>
            <a:endParaRPr lang="fr-FR" noProof="0" dirty="0"/>
          </a:p>
        </p:txBody>
      </p:sp>
    </p:spTree>
    <p:extLst>
      <p:ext uri="{BB962C8B-B14F-4D97-AF65-F5344CB8AC3E}">
        <p14:creationId xmlns:p14="http://schemas.microsoft.com/office/powerpoint/2010/main" val="2356280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r>
              <a:rPr lang="fr-FR" dirty="0"/>
              <a:t>« Ce que nous valorisons devient notre réalité »</a:t>
            </a:r>
          </a:p>
        </p:txBody>
      </p:sp>
      <p:sp>
        <p:nvSpPr>
          <p:cNvPr id="5" name="Espace réservé du texte 4">
            <a:extLst>
              <a:ext uri="{FF2B5EF4-FFF2-40B4-BE49-F238E27FC236}">
                <a16:creationId xmlns:a16="http://schemas.microsoft.com/office/drawing/2014/main" id="{E354E2EE-CCC8-C84B-B4D7-FA1900F08211}"/>
              </a:ext>
            </a:extLst>
          </p:cNvPr>
          <p:cNvSpPr>
            <a:spLocks noGrp="1"/>
          </p:cNvSpPr>
          <p:nvPr>
            <p:ph type="body" sz="quarter" idx="13"/>
          </p:nvPr>
        </p:nvSpPr>
        <p:spPr/>
        <p:txBody>
          <a:bodyPr/>
          <a:lstStyle/>
          <a:p>
            <a:pPr marL="0" indent="0">
              <a:buNone/>
            </a:pPr>
            <a:r>
              <a:rPr lang="fr-FR" dirty="0"/>
              <a:t>L’AI est une démarche, une approche pratique, un processus permettant d’explorer, au travers de dialogues, les forces d’un système pour lui permettre de se consolider et de construire son devenir </a:t>
            </a:r>
          </a:p>
          <a:p>
            <a:pPr marL="0" indent="0">
              <a:buNone/>
            </a:pPr>
            <a:endParaRPr lang="fr-FR" dirty="0"/>
          </a:p>
        </p:txBody>
      </p:sp>
      <p:pic>
        <p:nvPicPr>
          <p:cNvPr id="4" name="Image 3">
            <a:extLst>
              <a:ext uri="{FF2B5EF4-FFF2-40B4-BE49-F238E27FC236}">
                <a16:creationId xmlns:a16="http://schemas.microsoft.com/office/drawing/2014/main" id="{25CA6049-DCFD-D945-8D4E-CE4083FE429B}"/>
              </a:ext>
            </a:extLst>
          </p:cNvPr>
          <p:cNvPicPr>
            <a:picLocks noChangeAspect="1"/>
          </p:cNvPicPr>
          <p:nvPr/>
        </p:nvPicPr>
        <p:blipFill>
          <a:blip r:embed="rId3"/>
          <a:stretch>
            <a:fillRect/>
          </a:stretch>
        </p:blipFill>
        <p:spPr>
          <a:xfrm>
            <a:off x="2603715" y="3233917"/>
            <a:ext cx="6435989" cy="3624083"/>
          </a:xfrm>
          <a:prstGeom prst="rect">
            <a:avLst/>
          </a:prstGeom>
        </p:spPr>
      </p:pic>
    </p:spTree>
    <p:extLst>
      <p:ext uri="{BB962C8B-B14F-4D97-AF65-F5344CB8AC3E}">
        <p14:creationId xmlns:p14="http://schemas.microsoft.com/office/powerpoint/2010/main" val="277417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p:txBody>
          <a:bodyPr/>
          <a:lstStyle/>
          <a:p>
            <a:r>
              <a:rPr lang="fr-FR" dirty="0"/>
              <a:t>Découverte importante!</a:t>
            </a:r>
            <a:endParaRPr lang="fr-FR" sz="3600" dirty="0"/>
          </a:p>
          <a:p>
            <a:endParaRPr lang="fr-FR" dirty="0"/>
          </a:p>
        </p:txBody>
      </p:sp>
      <p:sp>
        <p:nvSpPr>
          <p:cNvPr id="7" name="Espace réservé du texte 6">
            <a:extLst>
              <a:ext uri="{FF2B5EF4-FFF2-40B4-BE49-F238E27FC236}">
                <a16:creationId xmlns:a16="http://schemas.microsoft.com/office/drawing/2014/main" id="{0DB273F0-6746-2B04-3815-0D8887020FF7}"/>
              </a:ext>
            </a:extLst>
          </p:cNvPr>
          <p:cNvSpPr>
            <a:spLocks noGrp="1"/>
          </p:cNvSpPr>
          <p:nvPr>
            <p:ph type="body" sz="quarter" idx="13"/>
          </p:nvPr>
        </p:nvSpPr>
        <p:spPr>
          <a:xfrm>
            <a:off x="211706" y="2147022"/>
            <a:ext cx="11221041" cy="4568549"/>
          </a:xfrm>
        </p:spPr>
        <p:txBody>
          <a:bodyPr/>
          <a:lstStyle/>
          <a:p>
            <a:pPr marL="609600" indent="-609600">
              <a:buFontTx/>
              <a:buAutoNum type="arabicPeriod"/>
              <a:defRPr/>
            </a:pPr>
            <a:r>
              <a:rPr lang="fr-FR" sz="2400" b="0" dirty="0">
                <a:solidFill>
                  <a:schemeClr val="tx1">
                    <a:lumMod val="75000"/>
                    <a:lumOff val="25000"/>
                  </a:schemeClr>
                </a:solidFill>
                <a:latin typeface="Proxima Nova Regular"/>
                <a:cs typeface="Proxima Nova Regular"/>
              </a:rPr>
              <a:t>Les gens répondent aux questions qu’on leur pose</a:t>
            </a:r>
          </a:p>
          <a:p>
            <a:pPr marL="609600" indent="-609600">
              <a:buFontTx/>
              <a:buAutoNum type="arabicPeriod"/>
              <a:defRPr/>
            </a:pPr>
            <a:r>
              <a:rPr lang="fr-FR" sz="2400" b="0" dirty="0">
                <a:solidFill>
                  <a:schemeClr val="tx1">
                    <a:lumMod val="75000"/>
                    <a:lumOff val="25000"/>
                  </a:schemeClr>
                </a:solidFill>
                <a:latin typeface="Proxima Nova Regular"/>
                <a:cs typeface="Proxima Nova Regular"/>
              </a:rPr>
              <a:t>Si on leur pose des questions positives, ils apportent des réponses positives et racontent des histoires positives</a:t>
            </a:r>
          </a:p>
          <a:p>
            <a:pPr marL="609600" indent="-609600">
              <a:buFontTx/>
              <a:buAutoNum type="arabicPeriod"/>
              <a:defRPr/>
            </a:pPr>
            <a:r>
              <a:rPr lang="fr-FR" sz="2400" b="0" dirty="0">
                <a:solidFill>
                  <a:schemeClr val="tx1">
                    <a:lumMod val="75000"/>
                    <a:lumOff val="25000"/>
                  </a:schemeClr>
                </a:solidFill>
                <a:latin typeface="Proxima Nova Regular"/>
                <a:cs typeface="Proxima Nova Regular"/>
              </a:rPr>
              <a:t>Quand ils racontent ces histoires, ils vivent des émotions positives</a:t>
            </a:r>
          </a:p>
          <a:p>
            <a:pPr marL="609600" indent="-609600">
              <a:buFontTx/>
              <a:buAutoNum type="arabicPeriod"/>
              <a:defRPr/>
            </a:pPr>
            <a:r>
              <a:rPr lang="fr-FR" sz="2400" b="0" dirty="0">
                <a:solidFill>
                  <a:schemeClr val="tx1">
                    <a:lumMod val="75000"/>
                    <a:lumOff val="25000"/>
                  </a:schemeClr>
                </a:solidFill>
                <a:latin typeface="Proxima Nova Regular"/>
                <a:cs typeface="Proxima Nova Regular"/>
              </a:rPr>
              <a:t>Quand ils vivent des émotions positives, ils deviennent créatifs et ont de nouveaux désirs</a:t>
            </a:r>
          </a:p>
          <a:p>
            <a:pPr marL="609600" indent="-609600">
              <a:buFontTx/>
              <a:buAutoNum type="arabicPeriod"/>
              <a:defRPr/>
            </a:pPr>
            <a:r>
              <a:rPr lang="fr-FR" sz="2400" b="0" dirty="0">
                <a:solidFill>
                  <a:schemeClr val="tx1">
                    <a:lumMod val="75000"/>
                    <a:lumOff val="25000"/>
                  </a:schemeClr>
                </a:solidFill>
                <a:latin typeface="Proxima Nova Regular"/>
                <a:cs typeface="Proxima Nova Regular"/>
              </a:rPr>
              <a:t>Ils développent l’envie de construire et de faire vivre leurs souhaits</a:t>
            </a:r>
          </a:p>
          <a:p>
            <a:pPr marL="0" indent="0">
              <a:buNone/>
            </a:pPr>
            <a:endParaRPr lang="fr-FR" sz="2400" dirty="0"/>
          </a:p>
        </p:txBody>
      </p:sp>
    </p:spTree>
    <p:extLst>
      <p:ext uri="{BB962C8B-B14F-4D97-AF65-F5344CB8AC3E}">
        <p14:creationId xmlns:p14="http://schemas.microsoft.com/office/powerpoint/2010/main" val="3406322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165508"/>
            <a:ext cx="10136889" cy="452801"/>
          </a:xfrm>
        </p:spPr>
        <p:txBody>
          <a:bodyPr/>
          <a:lstStyle/>
          <a:p>
            <a:r>
              <a:rPr lang="fr-FR" sz="3200" dirty="0"/>
              <a:t>Les objectifs de la journée</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a:xfrm>
            <a:off x="183929" y="902772"/>
            <a:ext cx="10873802" cy="4244009"/>
          </a:xfrm>
        </p:spPr>
        <p:txBody>
          <a:bodyPr/>
          <a:lstStyle/>
          <a:p>
            <a:pPr marL="0" indent="0">
              <a:buNone/>
            </a:pPr>
            <a:endParaRPr lang="fr-FR" dirty="0"/>
          </a:p>
          <a:p>
            <a:r>
              <a:rPr lang="fr-FR" b="0" dirty="0"/>
              <a:t>Utiliser des outils simples d’analyse et d’animation (systémique, speed boat).</a:t>
            </a:r>
          </a:p>
          <a:p>
            <a:endParaRPr lang="fr-FR" b="0" dirty="0"/>
          </a:p>
          <a:p>
            <a:r>
              <a:rPr lang="fr-FR" b="0" dirty="0"/>
              <a:t>Repérer les causes et effets des problématiques environnementales et sociales.</a:t>
            </a:r>
          </a:p>
          <a:p>
            <a:endParaRPr lang="fr-FR" b="0" dirty="0"/>
          </a:p>
          <a:p>
            <a:r>
              <a:rPr lang="fr-FR" b="0" dirty="0"/>
              <a:t>Mobiliser le collectif avec la Démarche </a:t>
            </a:r>
            <a:r>
              <a:rPr lang="fr-FR" b="0" dirty="0" err="1"/>
              <a:t>Appreciative</a:t>
            </a:r>
            <a:r>
              <a:rPr lang="fr-FR" b="0" dirty="0"/>
              <a:t> (AI) et construire des solutions concrètes</a:t>
            </a:r>
          </a:p>
          <a:p>
            <a:endParaRPr lang="fr-FR" b="0" dirty="0"/>
          </a:p>
          <a:p>
            <a:r>
              <a:rPr lang="fr-FR" b="0" dirty="0"/>
              <a:t>Animer un plan d’action opérationnel et engageant.</a:t>
            </a:r>
          </a:p>
          <a:p>
            <a:endParaRPr lang="fr-FR" dirty="0"/>
          </a:p>
          <a:p>
            <a:endParaRPr lang="fr-FR" dirty="0"/>
          </a:p>
        </p:txBody>
      </p:sp>
    </p:spTree>
    <p:extLst>
      <p:ext uri="{BB962C8B-B14F-4D97-AF65-F5344CB8AC3E}">
        <p14:creationId xmlns:p14="http://schemas.microsoft.com/office/powerpoint/2010/main" val="3643054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a:xfrm>
            <a:off x="174173" y="165508"/>
            <a:ext cx="8225907" cy="452801"/>
          </a:xfrm>
        </p:spPr>
        <p:txBody>
          <a:bodyPr/>
          <a:lstStyle/>
          <a:p>
            <a:r>
              <a:rPr lang="fr-FR" sz="1800" dirty="0">
                <a:solidFill>
                  <a:srgbClr val="FFFFFF"/>
                </a:solidFill>
                <a:latin typeface="Proxima Nova Regular"/>
                <a:cs typeface="Proxima Nova Regular"/>
              </a:rPr>
              <a:t>La Démarche Appréciative :</a:t>
            </a:r>
          </a:p>
          <a:p>
            <a:r>
              <a:rPr lang="fr-FR" sz="1800" dirty="0">
                <a:solidFill>
                  <a:srgbClr val="FFFFFF"/>
                </a:solidFill>
                <a:latin typeface="Proxima Nova Regular"/>
                <a:cs typeface="Proxima Nova Regular"/>
              </a:rPr>
              <a:t>Un processus structuré fondé sur l’Intelligence Collective.</a:t>
            </a:r>
            <a:endParaRPr lang="fr-FR" sz="1800" dirty="0"/>
          </a:p>
          <a:p>
            <a:endParaRPr lang="fr-FR" sz="1800" dirty="0"/>
          </a:p>
        </p:txBody>
      </p:sp>
      <p:sp>
        <p:nvSpPr>
          <p:cNvPr id="8" name="Espace réservé du texte 1">
            <a:extLst>
              <a:ext uri="{FF2B5EF4-FFF2-40B4-BE49-F238E27FC236}">
                <a16:creationId xmlns:a16="http://schemas.microsoft.com/office/drawing/2014/main" id="{26B0A0DE-1C67-4445-9729-4C24ACD89A4B}"/>
              </a:ext>
            </a:extLst>
          </p:cNvPr>
          <p:cNvSpPr txBox="1">
            <a:spLocks/>
          </p:cNvSpPr>
          <p:nvPr/>
        </p:nvSpPr>
        <p:spPr bwMode="auto">
          <a:xfrm>
            <a:off x="4884936" y="2458318"/>
            <a:ext cx="4145826" cy="820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000" tIns="72000" rIns="72000" bIns="72000" anchor="t" anchorCtr="0"/>
          <a:lstStyle>
            <a:lvl1pPr>
              <a:defRPr sz="2200">
                <a:solidFill>
                  <a:srgbClr val="00375C"/>
                </a:solidFill>
                <a:latin typeface="Nexa Regular" charset="0"/>
                <a:ea typeface="MS PGothic" charset="0"/>
                <a:cs typeface="Nexa Regular" charset="0"/>
              </a:defRPr>
            </a:lvl1pPr>
            <a:lvl2pPr marL="360363" indent="-184150">
              <a:defRPr sz="2000">
                <a:solidFill>
                  <a:srgbClr val="00375C"/>
                </a:solidFill>
                <a:latin typeface="Nexa Regular" charset="0"/>
                <a:ea typeface="MS PGothic" charset="0"/>
                <a:cs typeface="Nexa Regular" charset="0"/>
              </a:defRPr>
            </a:lvl2pPr>
            <a:lvl3pPr marL="536575" indent="-176213">
              <a:defRPr>
                <a:solidFill>
                  <a:srgbClr val="00375C"/>
                </a:solidFill>
                <a:latin typeface="Nexa Regular" charset="0"/>
                <a:ea typeface="MS PGothic" charset="0"/>
                <a:cs typeface="Nexa Regular" charset="0"/>
              </a:defRPr>
            </a:lvl3pPr>
            <a:lvl4pPr marL="720725" indent="-184150">
              <a:defRPr sz="1600">
                <a:solidFill>
                  <a:srgbClr val="00375C"/>
                </a:solidFill>
                <a:latin typeface="Nexa Regular" charset="0"/>
                <a:ea typeface="MS PGothic" charset="0"/>
                <a:cs typeface="Nexa Regular" charset="0"/>
              </a:defRPr>
            </a:lvl4pPr>
            <a:lvl5pPr marL="892175" indent="-171450">
              <a:defRPr sz="1400">
                <a:solidFill>
                  <a:srgbClr val="00375C"/>
                </a:solidFill>
                <a:latin typeface="Nexa Regular" charset="0"/>
                <a:ea typeface="MS PGothic" charset="0"/>
                <a:cs typeface="Nexa Regular" charset="0"/>
              </a:defRPr>
            </a:lvl5pPr>
            <a:lvl6pPr marL="1349375" indent="-171450" hangingPunct="0">
              <a:buFont typeface="Arial" charset="0"/>
              <a:defRPr sz="1400">
                <a:solidFill>
                  <a:srgbClr val="00375C"/>
                </a:solidFill>
                <a:latin typeface="Nexa Regular" charset="0"/>
                <a:ea typeface="MS PGothic" charset="0"/>
                <a:cs typeface="Nexa Regular" charset="0"/>
              </a:defRPr>
            </a:lvl6pPr>
            <a:lvl7pPr marL="1806575" indent="-171450" hangingPunct="0">
              <a:buFont typeface="Arial" charset="0"/>
              <a:defRPr sz="1400">
                <a:solidFill>
                  <a:srgbClr val="00375C"/>
                </a:solidFill>
                <a:latin typeface="Nexa Regular" charset="0"/>
                <a:ea typeface="MS PGothic" charset="0"/>
                <a:cs typeface="Nexa Regular" charset="0"/>
              </a:defRPr>
            </a:lvl7pPr>
            <a:lvl8pPr marL="2263775" indent="-171450" hangingPunct="0">
              <a:buFont typeface="Arial" charset="0"/>
              <a:defRPr sz="1400">
                <a:solidFill>
                  <a:srgbClr val="00375C"/>
                </a:solidFill>
                <a:latin typeface="Nexa Regular" charset="0"/>
                <a:ea typeface="MS PGothic" charset="0"/>
                <a:cs typeface="Nexa Regular" charset="0"/>
              </a:defRPr>
            </a:lvl8pPr>
            <a:lvl9pPr marL="2720975" indent="-171450" hangingPunct="0">
              <a:buFont typeface="Arial" charset="0"/>
              <a:defRPr sz="1400">
                <a:solidFill>
                  <a:srgbClr val="00375C"/>
                </a:solidFill>
                <a:latin typeface="Nexa Regular" charset="0"/>
                <a:ea typeface="MS PGothic" charset="0"/>
                <a:cs typeface="Nexa Regular" charset="0"/>
              </a:defRPr>
            </a:lvl9pPr>
          </a:lstStyle>
          <a:p>
            <a:pPr algn="r">
              <a:buClr>
                <a:srgbClr val="21EBCF"/>
              </a:buClr>
              <a:buSzPct val="100000"/>
            </a:pPr>
            <a:r>
              <a:rPr lang="fr-FR" sz="1600" dirty="0">
                <a:solidFill>
                  <a:srgbClr val="D64D38"/>
                </a:solidFill>
                <a:latin typeface="Proxima Nova Regular"/>
                <a:cs typeface="Proxima Nova Regular"/>
              </a:rPr>
              <a:t>2. DÉCOUVRIR …. </a:t>
            </a:r>
            <a:r>
              <a:rPr lang="fr-FR" sz="1600" dirty="0">
                <a:solidFill>
                  <a:schemeClr val="tx1"/>
                </a:solidFill>
                <a:latin typeface="Proxima Nova Regular"/>
                <a:cs typeface="Proxima Nova Regular"/>
              </a:rPr>
              <a:t>Mener l’enquête pour découvrir et reconnaître ses forces, atouts, points d’appui, motivations</a:t>
            </a:r>
          </a:p>
        </p:txBody>
      </p:sp>
      <p:sp>
        <p:nvSpPr>
          <p:cNvPr id="9" name="Espace réservé du texte 1">
            <a:extLst>
              <a:ext uri="{FF2B5EF4-FFF2-40B4-BE49-F238E27FC236}">
                <a16:creationId xmlns:a16="http://schemas.microsoft.com/office/drawing/2014/main" id="{8C2F9EE8-4C48-7048-B441-56F194933AEC}"/>
              </a:ext>
            </a:extLst>
          </p:cNvPr>
          <p:cNvSpPr txBox="1">
            <a:spLocks/>
          </p:cNvSpPr>
          <p:nvPr/>
        </p:nvSpPr>
        <p:spPr bwMode="auto">
          <a:xfrm>
            <a:off x="2635652" y="3513490"/>
            <a:ext cx="5410201"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000" tIns="72000" rIns="72000" bIns="72000" anchor="t" anchorCtr="0"/>
          <a:lstStyle>
            <a:lvl1pPr>
              <a:defRPr sz="2200">
                <a:solidFill>
                  <a:srgbClr val="00375C"/>
                </a:solidFill>
                <a:latin typeface="Nexa Regular" charset="0"/>
                <a:ea typeface="MS PGothic" charset="0"/>
                <a:cs typeface="Nexa Regular" charset="0"/>
              </a:defRPr>
            </a:lvl1pPr>
            <a:lvl2pPr marL="360363" indent="-184150">
              <a:defRPr sz="2000">
                <a:solidFill>
                  <a:srgbClr val="00375C"/>
                </a:solidFill>
                <a:latin typeface="Nexa Regular" charset="0"/>
                <a:ea typeface="MS PGothic" charset="0"/>
                <a:cs typeface="Nexa Regular" charset="0"/>
              </a:defRPr>
            </a:lvl2pPr>
            <a:lvl3pPr marL="536575" indent="-176213">
              <a:defRPr>
                <a:solidFill>
                  <a:srgbClr val="00375C"/>
                </a:solidFill>
                <a:latin typeface="Nexa Regular" charset="0"/>
                <a:ea typeface="MS PGothic" charset="0"/>
                <a:cs typeface="Nexa Regular" charset="0"/>
              </a:defRPr>
            </a:lvl3pPr>
            <a:lvl4pPr marL="720725" indent="-184150">
              <a:defRPr sz="1600">
                <a:solidFill>
                  <a:srgbClr val="00375C"/>
                </a:solidFill>
                <a:latin typeface="Nexa Regular" charset="0"/>
                <a:ea typeface="MS PGothic" charset="0"/>
                <a:cs typeface="Nexa Regular" charset="0"/>
              </a:defRPr>
            </a:lvl4pPr>
            <a:lvl5pPr marL="892175" indent="-171450">
              <a:defRPr sz="1400">
                <a:solidFill>
                  <a:srgbClr val="00375C"/>
                </a:solidFill>
                <a:latin typeface="Nexa Regular" charset="0"/>
                <a:ea typeface="MS PGothic" charset="0"/>
                <a:cs typeface="Nexa Regular" charset="0"/>
              </a:defRPr>
            </a:lvl5pPr>
            <a:lvl6pPr marL="1349375" indent="-171450" hangingPunct="0">
              <a:buFont typeface="Arial" charset="0"/>
              <a:defRPr sz="1400">
                <a:solidFill>
                  <a:srgbClr val="00375C"/>
                </a:solidFill>
                <a:latin typeface="Nexa Regular" charset="0"/>
                <a:ea typeface="MS PGothic" charset="0"/>
                <a:cs typeface="Nexa Regular" charset="0"/>
              </a:defRPr>
            </a:lvl6pPr>
            <a:lvl7pPr marL="1806575" indent="-171450" hangingPunct="0">
              <a:buFont typeface="Arial" charset="0"/>
              <a:defRPr sz="1400">
                <a:solidFill>
                  <a:srgbClr val="00375C"/>
                </a:solidFill>
                <a:latin typeface="Nexa Regular" charset="0"/>
                <a:ea typeface="MS PGothic" charset="0"/>
                <a:cs typeface="Nexa Regular" charset="0"/>
              </a:defRPr>
            </a:lvl7pPr>
            <a:lvl8pPr marL="2263775" indent="-171450" hangingPunct="0">
              <a:buFont typeface="Arial" charset="0"/>
              <a:defRPr sz="1400">
                <a:solidFill>
                  <a:srgbClr val="00375C"/>
                </a:solidFill>
                <a:latin typeface="Nexa Regular" charset="0"/>
                <a:ea typeface="MS PGothic" charset="0"/>
                <a:cs typeface="Nexa Regular" charset="0"/>
              </a:defRPr>
            </a:lvl8pPr>
            <a:lvl9pPr marL="2720975" indent="-171450" hangingPunct="0">
              <a:buFont typeface="Arial" charset="0"/>
              <a:defRPr sz="1400">
                <a:solidFill>
                  <a:srgbClr val="00375C"/>
                </a:solidFill>
                <a:latin typeface="Nexa Regular" charset="0"/>
                <a:ea typeface="MS PGothic" charset="0"/>
                <a:cs typeface="Nexa Regular" charset="0"/>
              </a:defRPr>
            </a:lvl9pPr>
          </a:lstStyle>
          <a:p>
            <a:pPr>
              <a:buClr>
                <a:srgbClr val="21EBCF"/>
              </a:buClr>
              <a:buSzPct val="100000"/>
            </a:pPr>
            <a:r>
              <a:rPr lang="fr-FR" sz="1600" dirty="0">
                <a:solidFill>
                  <a:srgbClr val="D64D38"/>
                </a:solidFill>
                <a:latin typeface="Proxima Nova Regular"/>
                <a:cs typeface="Proxima Nova Regular"/>
              </a:rPr>
              <a:t>3. DEVENIR …. </a:t>
            </a:r>
            <a:r>
              <a:rPr lang="fr-FR" sz="1600" dirty="0">
                <a:solidFill>
                  <a:schemeClr val="tx1"/>
                </a:solidFill>
                <a:latin typeface="Proxima Nova Regular"/>
                <a:cs typeface="Proxima Nova Regular"/>
              </a:rPr>
              <a:t>Se définir collectivement une vision d’avenir porteuse d’évolutions désirables, respectueuse du présent et des actions déjà menées</a:t>
            </a:r>
          </a:p>
        </p:txBody>
      </p:sp>
      <p:sp>
        <p:nvSpPr>
          <p:cNvPr id="10" name="Espace réservé du texte 1">
            <a:extLst>
              <a:ext uri="{FF2B5EF4-FFF2-40B4-BE49-F238E27FC236}">
                <a16:creationId xmlns:a16="http://schemas.microsoft.com/office/drawing/2014/main" id="{2FF661D4-B876-2042-9335-5D33CF6BBBBD}"/>
              </a:ext>
            </a:extLst>
          </p:cNvPr>
          <p:cNvSpPr txBox="1">
            <a:spLocks/>
          </p:cNvSpPr>
          <p:nvPr/>
        </p:nvSpPr>
        <p:spPr bwMode="auto">
          <a:xfrm>
            <a:off x="4628616" y="4618545"/>
            <a:ext cx="4213837" cy="1049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000" tIns="72000" rIns="72000" bIns="72000" anchor="t" anchorCtr="0"/>
          <a:lstStyle>
            <a:lvl1pPr>
              <a:defRPr sz="2200">
                <a:solidFill>
                  <a:srgbClr val="00375C"/>
                </a:solidFill>
                <a:latin typeface="Nexa Regular" charset="0"/>
                <a:ea typeface="MS PGothic" charset="0"/>
                <a:cs typeface="Nexa Regular" charset="0"/>
              </a:defRPr>
            </a:lvl1pPr>
            <a:lvl2pPr marL="360363" indent="-184150">
              <a:defRPr sz="2000">
                <a:solidFill>
                  <a:srgbClr val="00375C"/>
                </a:solidFill>
                <a:latin typeface="Nexa Regular" charset="0"/>
                <a:ea typeface="MS PGothic" charset="0"/>
                <a:cs typeface="Nexa Regular" charset="0"/>
              </a:defRPr>
            </a:lvl2pPr>
            <a:lvl3pPr marL="536575" indent="-176213">
              <a:defRPr>
                <a:solidFill>
                  <a:srgbClr val="00375C"/>
                </a:solidFill>
                <a:latin typeface="Nexa Regular" charset="0"/>
                <a:ea typeface="MS PGothic" charset="0"/>
                <a:cs typeface="Nexa Regular" charset="0"/>
              </a:defRPr>
            </a:lvl3pPr>
            <a:lvl4pPr marL="720725" indent="-184150">
              <a:defRPr sz="1600">
                <a:solidFill>
                  <a:srgbClr val="00375C"/>
                </a:solidFill>
                <a:latin typeface="Nexa Regular" charset="0"/>
                <a:ea typeface="MS PGothic" charset="0"/>
                <a:cs typeface="Nexa Regular" charset="0"/>
              </a:defRPr>
            </a:lvl4pPr>
            <a:lvl5pPr marL="892175" indent="-171450">
              <a:defRPr sz="1400">
                <a:solidFill>
                  <a:srgbClr val="00375C"/>
                </a:solidFill>
                <a:latin typeface="Nexa Regular" charset="0"/>
                <a:ea typeface="MS PGothic" charset="0"/>
                <a:cs typeface="Nexa Regular" charset="0"/>
              </a:defRPr>
            </a:lvl5pPr>
            <a:lvl6pPr marL="1349375" indent="-171450" hangingPunct="0">
              <a:buFont typeface="Arial" charset="0"/>
              <a:defRPr sz="1400">
                <a:solidFill>
                  <a:srgbClr val="00375C"/>
                </a:solidFill>
                <a:latin typeface="Nexa Regular" charset="0"/>
                <a:ea typeface="MS PGothic" charset="0"/>
                <a:cs typeface="Nexa Regular" charset="0"/>
              </a:defRPr>
            </a:lvl6pPr>
            <a:lvl7pPr marL="1806575" indent="-171450" hangingPunct="0">
              <a:buFont typeface="Arial" charset="0"/>
              <a:defRPr sz="1400">
                <a:solidFill>
                  <a:srgbClr val="00375C"/>
                </a:solidFill>
                <a:latin typeface="Nexa Regular" charset="0"/>
                <a:ea typeface="MS PGothic" charset="0"/>
                <a:cs typeface="Nexa Regular" charset="0"/>
              </a:defRPr>
            </a:lvl7pPr>
            <a:lvl8pPr marL="2263775" indent="-171450" hangingPunct="0">
              <a:buFont typeface="Arial" charset="0"/>
              <a:defRPr sz="1400">
                <a:solidFill>
                  <a:srgbClr val="00375C"/>
                </a:solidFill>
                <a:latin typeface="Nexa Regular" charset="0"/>
                <a:ea typeface="MS PGothic" charset="0"/>
                <a:cs typeface="Nexa Regular" charset="0"/>
              </a:defRPr>
            </a:lvl8pPr>
            <a:lvl9pPr marL="2720975" indent="-171450" hangingPunct="0">
              <a:buFont typeface="Arial" charset="0"/>
              <a:defRPr sz="1400">
                <a:solidFill>
                  <a:srgbClr val="00375C"/>
                </a:solidFill>
                <a:latin typeface="Nexa Regular" charset="0"/>
                <a:ea typeface="MS PGothic" charset="0"/>
                <a:cs typeface="Nexa Regular" charset="0"/>
              </a:defRPr>
            </a:lvl9pPr>
          </a:lstStyle>
          <a:p>
            <a:pPr algn="r">
              <a:buClr>
                <a:srgbClr val="21EBCF"/>
              </a:buClr>
              <a:buSzPct val="100000"/>
            </a:pPr>
            <a:r>
              <a:rPr lang="fr-FR" sz="1600" dirty="0">
                <a:solidFill>
                  <a:srgbClr val="D64D38"/>
                </a:solidFill>
                <a:latin typeface="Proxima Nova Regular"/>
                <a:cs typeface="Proxima Nova Regular"/>
              </a:rPr>
              <a:t>4. DÉCIDER  …. </a:t>
            </a:r>
            <a:r>
              <a:rPr lang="fr-FR" sz="1600" dirty="0">
                <a:solidFill>
                  <a:schemeClr val="tx1"/>
                </a:solidFill>
                <a:latin typeface="Proxima Nova Regular"/>
                <a:cs typeface="Proxima Nova Regular"/>
              </a:rPr>
              <a:t>Elaborer des propositions engageantes qui permettront à cette vision de se réaliser</a:t>
            </a:r>
          </a:p>
        </p:txBody>
      </p:sp>
      <p:sp>
        <p:nvSpPr>
          <p:cNvPr id="11" name="Espace réservé du texte 1">
            <a:extLst>
              <a:ext uri="{FF2B5EF4-FFF2-40B4-BE49-F238E27FC236}">
                <a16:creationId xmlns:a16="http://schemas.microsoft.com/office/drawing/2014/main" id="{B825E54A-7C04-D746-92E0-7AD9DE73AADD}"/>
              </a:ext>
            </a:extLst>
          </p:cNvPr>
          <p:cNvSpPr txBox="1">
            <a:spLocks/>
          </p:cNvSpPr>
          <p:nvPr/>
        </p:nvSpPr>
        <p:spPr bwMode="auto">
          <a:xfrm>
            <a:off x="4808628" y="5927688"/>
            <a:ext cx="4289090" cy="113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2000" tIns="72000" rIns="72000" bIns="72000" anchor="t" anchorCtr="0"/>
          <a:lstStyle>
            <a:lvl1pPr>
              <a:defRPr sz="2200">
                <a:solidFill>
                  <a:srgbClr val="00375C"/>
                </a:solidFill>
                <a:latin typeface="Nexa Regular" charset="0"/>
                <a:ea typeface="MS PGothic" charset="0"/>
                <a:cs typeface="Nexa Regular" charset="0"/>
              </a:defRPr>
            </a:lvl1pPr>
            <a:lvl2pPr marL="360363" indent="-184150">
              <a:defRPr sz="2000">
                <a:solidFill>
                  <a:srgbClr val="00375C"/>
                </a:solidFill>
                <a:latin typeface="Nexa Regular" charset="0"/>
                <a:ea typeface="MS PGothic" charset="0"/>
                <a:cs typeface="Nexa Regular" charset="0"/>
              </a:defRPr>
            </a:lvl2pPr>
            <a:lvl3pPr marL="536575" indent="-176213">
              <a:defRPr>
                <a:solidFill>
                  <a:srgbClr val="00375C"/>
                </a:solidFill>
                <a:latin typeface="Nexa Regular" charset="0"/>
                <a:ea typeface="MS PGothic" charset="0"/>
                <a:cs typeface="Nexa Regular" charset="0"/>
              </a:defRPr>
            </a:lvl3pPr>
            <a:lvl4pPr marL="720725" indent="-184150">
              <a:defRPr sz="1600">
                <a:solidFill>
                  <a:srgbClr val="00375C"/>
                </a:solidFill>
                <a:latin typeface="Nexa Regular" charset="0"/>
                <a:ea typeface="MS PGothic" charset="0"/>
                <a:cs typeface="Nexa Regular" charset="0"/>
              </a:defRPr>
            </a:lvl4pPr>
            <a:lvl5pPr marL="892175" indent="-171450">
              <a:defRPr sz="1400">
                <a:solidFill>
                  <a:srgbClr val="00375C"/>
                </a:solidFill>
                <a:latin typeface="Nexa Regular" charset="0"/>
                <a:ea typeface="MS PGothic" charset="0"/>
                <a:cs typeface="Nexa Regular" charset="0"/>
              </a:defRPr>
            </a:lvl5pPr>
            <a:lvl6pPr marL="1349375" indent="-171450" hangingPunct="0">
              <a:buFont typeface="Arial" charset="0"/>
              <a:defRPr sz="1400">
                <a:solidFill>
                  <a:srgbClr val="00375C"/>
                </a:solidFill>
                <a:latin typeface="Nexa Regular" charset="0"/>
                <a:ea typeface="MS PGothic" charset="0"/>
                <a:cs typeface="Nexa Regular" charset="0"/>
              </a:defRPr>
            </a:lvl6pPr>
            <a:lvl7pPr marL="1806575" indent="-171450" hangingPunct="0">
              <a:buFont typeface="Arial" charset="0"/>
              <a:defRPr sz="1400">
                <a:solidFill>
                  <a:srgbClr val="00375C"/>
                </a:solidFill>
                <a:latin typeface="Nexa Regular" charset="0"/>
                <a:ea typeface="MS PGothic" charset="0"/>
                <a:cs typeface="Nexa Regular" charset="0"/>
              </a:defRPr>
            </a:lvl7pPr>
            <a:lvl8pPr marL="2263775" indent="-171450" hangingPunct="0">
              <a:buFont typeface="Arial" charset="0"/>
              <a:defRPr sz="1400">
                <a:solidFill>
                  <a:srgbClr val="00375C"/>
                </a:solidFill>
                <a:latin typeface="Nexa Regular" charset="0"/>
                <a:ea typeface="MS PGothic" charset="0"/>
                <a:cs typeface="Nexa Regular" charset="0"/>
              </a:defRPr>
            </a:lvl8pPr>
            <a:lvl9pPr marL="2720975" indent="-171450" hangingPunct="0">
              <a:buFont typeface="Arial" charset="0"/>
              <a:defRPr sz="1400">
                <a:solidFill>
                  <a:srgbClr val="00375C"/>
                </a:solidFill>
                <a:latin typeface="Nexa Regular" charset="0"/>
                <a:ea typeface="MS PGothic" charset="0"/>
                <a:cs typeface="Nexa Regular" charset="0"/>
              </a:defRPr>
            </a:lvl9pPr>
          </a:lstStyle>
          <a:p>
            <a:pPr marL="177800" indent="-177800">
              <a:buClr>
                <a:schemeClr val="accent2">
                  <a:lumMod val="75000"/>
                </a:schemeClr>
              </a:buClr>
              <a:buSzPct val="100000"/>
            </a:pPr>
            <a:r>
              <a:rPr lang="fr-FR" sz="1600" dirty="0">
                <a:solidFill>
                  <a:srgbClr val="D64D38"/>
                </a:solidFill>
                <a:latin typeface="Proxima Nova Regular"/>
                <a:cs typeface="Proxima Nova Regular"/>
              </a:rPr>
              <a:t>5. DÉPLOYER</a:t>
            </a:r>
            <a:r>
              <a:rPr lang="fr-FR" sz="1600" dirty="0">
                <a:solidFill>
                  <a:srgbClr val="21EBCF"/>
                </a:solidFill>
                <a:latin typeface="Proxima Nova Regular"/>
                <a:cs typeface="Proxima Nova Regular"/>
              </a:rPr>
              <a:t> </a:t>
            </a:r>
            <a:r>
              <a:rPr lang="fr-FR" sz="1600" dirty="0">
                <a:solidFill>
                  <a:schemeClr val="tx1"/>
                </a:solidFill>
                <a:latin typeface="Proxima Nova Regular"/>
                <a:cs typeface="Proxima Nova Regular"/>
              </a:rPr>
              <a:t>Se centrer sur l’action et mettre en œuvre les propositions choisies pour obtenir les résultats désirés</a:t>
            </a:r>
          </a:p>
        </p:txBody>
      </p:sp>
      <p:pic>
        <p:nvPicPr>
          <p:cNvPr id="12" name="Image 11">
            <a:extLst>
              <a:ext uri="{FF2B5EF4-FFF2-40B4-BE49-F238E27FC236}">
                <a16:creationId xmlns:a16="http://schemas.microsoft.com/office/drawing/2014/main" id="{E285569C-8B1F-644F-B236-EA12521F64FF}"/>
              </a:ext>
            </a:extLst>
          </p:cNvPr>
          <p:cNvPicPr>
            <a:picLocks noChangeAspect="1"/>
          </p:cNvPicPr>
          <p:nvPr/>
        </p:nvPicPr>
        <p:blipFill>
          <a:blip r:embed="rId2">
            <a:extLst>
              <a:ext uri="{28A0092B-C50C-407E-A947-70E740481C1C}">
                <a14:useLocalDpi xmlns:a14="http://schemas.microsoft.com/office/drawing/2010/main" val="0"/>
              </a:ext>
            </a:extLst>
          </a:blip>
          <a:srcRect l="24883" r="30373"/>
          <a:stretch>
            <a:fillRect/>
          </a:stretch>
        </p:blipFill>
        <p:spPr bwMode="auto">
          <a:xfrm>
            <a:off x="1516464" y="3535791"/>
            <a:ext cx="1157288" cy="143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Image 12">
            <a:extLst>
              <a:ext uri="{FF2B5EF4-FFF2-40B4-BE49-F238E27FC236}">
                <a16:creationId xmlns:a16="http://schemas.microsoft.com/office/drawing/2014/main" id="{8A77C8C0-4D14-AE4E-AD8E-0AF3220031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2454" y="4626201"/>
            <a:ext cx="1857375" cy="111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2" descr="Afficher les informations sur l'image">
            <a:extLst>
              <a:ext uri="{FF2B5EF4-FFF2-40B4-BE49-F238E27FC236}">
                <a16:creationId xmlns:a16="http://schemas.microsoft.com/office/drawing/2014/main" id="{ABFBB63C-EAB2-2045-9C68-E172E5DE62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4542" y="2486991"/>
            <a:ext cx="1665287" cy="1146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Image 14">
            <a:extLst>
              <a:ext uri="{FF2B5EF4-FFF2-40B4-BE49-F238E27FC236}">
                <a16:creationId xmlns:a16="http://schemas.microsoft.com/office/drawing/2014/main" id="{A0F656C9-F6BF-A341-9693-D1B565CA3B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93850" y="5840664"/>
            <a:ext cx="2301875" cy="102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BC676D75-ABB2-A345-989A-1B50A08C1A05}"/>
              </a:ext>
            </a:extLst>
          </p:cNvPr>
          <p:cNvSpPr txBox="1">
            <a:spLocks noChangeArrowheads="1"/>
          </p:cNvSpPr>
          <p:nvPr/>
        </p:nvSpPr>
        <p:spPr bwMode="auto">
          <a:xfrm>
            <a:off x="3180155" y="1305642"/>
            <a:ext cx="4594224" cy="584776"/>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square" anchor="t" anchorCtr="0">
            <a:spAutoFit/>
          </a:bodyPr>
          <a:lstStyle>
            <a:lvl1pPr indent="-342900">
              <a:defRPr sz="2200">
                <a:solidFill>
                  <a:srgbClr val="00375C"/>
                </a:solidFill>
                <a:latin typeface="Nexa Regular" charset="0"/>
                <a:ea typeface="MS PGothic" charset="0"/>
                <a:cs typeface="Nexa Regular" charset="0"/>
              </a:defRPr>
            </a:lvl1pPr>
            <a:lvl2pPr marL="742950" indent="-285750">
              <a:defRPr sz="2000">
                <a:solidFill>
                  <a:srgbClr val="00375C"/>
                </a:solidFill>
                <a:latin typeface="Nexa Regular" charset="0"/>
                <a:ea typeface="MS PGothic" charset="0"/>
                <a:cs typeface="Nexa Regular" charset="0"/>
              </a:defRPr>
            </a:lvl2pPr>
            <a:lvl3pPr marL="1143000">
              <a:defRPr>
                <a:solidFill>
                  <a:srgbClr val="00375C"/>
                </a:solidFill>
                <a:latin typeface="Nexa Regular" charset="0"/>
                <a:ea typeface="MS PGothic" charset="0"/>
                <a:cs typeface="Nexa Regular" charset="0"/>
              </a:defRPr>
            </a:lvl3pPr>
            <a:lvl4pPr marL="1600200">
              <a:defRPr sz="1600">
                <a:solidFill>
                  <a:srgbClr val="00375C"/>
                </a:solidFill>
                <a:latin typeface="Nexa Regular" charset="0"/>
                <a:ea typeface="MS PGothic" charset="0"/>
                <a:cs typeface="Nexa Regular" charset="0"/>
              </a:defRPr>
            </a:lvl4pPr>
            <a:lvl5pPr marL="2057400">
              <a:defRPr sz="1400">
                <a:solidFill>
                  <a:srgbClr val="00375C"/>
                </a:solidFill>
                <a:latin typeface="Nexa Regular" charset="0"/>
                <a:ea typeface="MS PGothic" charset="0"/>
                <a:cs typeface="Nexa Regular" charset="0"/>
              </a:defRPr>
            </a:lvl5pPr>
            <a:lvl6pPr marL="2514600" hangingPunct="0">
              <a:buFont typeface="Arial" charset="0"/>
              <a:defRPr sz="1400">
                <a:solidFill>
                  <a:srgbClr val="00375C"/>
                </a:solidFill>
                <a:latin typeface="Nexa Regular" charset="0"/>
                <a:ea typeface="MS PGothic" charset="0"/>
                <a:cs typeface="Nexa Regular" charset="0"/>
              </a:defRPr>
            </a:lvl6pPr>
            <a:lvl7pPr marL="2971800" hangingPunct="0">
              <a:buFont typeface="Arial" charset="0"/>
              <a:defRPr sz="1400">
                <a:solidFill>
                  <a:srgbClr val="00375C"/>
                </a:solidFill>
                <a:latin typeface="Nexa Regular" charset="0"/>
                <a:ea typeface="MS PGothic" charset="0"/>
                <a:cs typeface="Nexa Regular" charset="0"/>
              </a:defRPr>
            </a:lvl7pPr>
            <a:lvl8pPr marL="3429000" hangingPunct="0">
              <a:buFont typeface="Arial" charset="0"/>
              <a:defRPr sz="1400">
                <a:solidFill>
                  <a:srgbClr val="00375C"/>
                </a:solidFill>
                <a:latin typeface="Nexa Regular" charset="0"/>
                <a:ea typeface="MS PGothic" charset="0"/>
                <a:cs typeface="Nexa Regular" charset="0"/>
              </a:defRPr>
            </a:lvl8pPr>
            <a:lvl9pPr marL="3886200" hangingPunct="0">
              <a:buFont typeface="Arial" charset="0"/>
              <a:defRPr sz="1400">
                <a:solidFill>
                  <a:srgbClr val="00375C"/>
                </a:solidFill>
                <a:latin typeface="Nexa Regular" charset="0"/>
                <a:ea typeface="MS PGothic" charset="0"/>
                <a:cs typeface="Nexa Regular" charset="0"/>
              </a:defRPr>
            </a:lvl9pPr>
          </a:lstStyle>
          <a:p>
            <a:pPr marL="177800" indent="-177800">
              <a:buClr>
                <a:srgbClr val="D64D38"/>
              </a:buClr>
              <a:buFont typeface="+mj-lt"/>
              <a:buAutoNum type="arabicPeriod"/>
            </a:pPr>
            <a:r>
              <a:rPr lang="fr-FR" sz="1600" dirty="0">
                <a:solidFill>
                  <a:srgbClr val="D64D38"/>
                </a:solidFill>
                <a:latin typeface="Proxima Nova Regular"/>
                <a:cs typeface="Proxima Nova Regular"/>
              </a:rPr>
              <a:t>DÉFINIR … </a:t>
            </a:r>
            <a:r>
              <a:rPr lang="fr-FR" sz="1600" dirty="0">
                <a:solidFill>
                  <a:schemeClr val="tx1"/>
                </a:solidFill>
                <a:latin typeface="Proxima Nova Regular"/>
                <a:cs typeface="Proxima Nova Regular"/>
              </a:rPr>
              <a:t>Définir un projet attractif et stimulant, porteur de sens pour l’organisation </a:t>
            </a:r>
          </a:p>
        </p:txBody>
      </p:sp>
      <p:pic>
        <p:nvPicPr>
          <p:cNvPr id="17" name="Image 16">
            <a:extLst>
              <a:ext uri="{FF2B5EF4-FFF2-40B4-BE49-F238E27FC236}">
                <a16:creationId xmlns:a16="http://schemas.microsoft.com/office/drawing/2014/main" id="{25CE889F-4419-8445-8800-0A6A10873D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1957" y="1305643"/>
            <a:ext cx="1668463" cy="111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8" name="Connecteur droit 17">
            <a:extLst>
              <a:ext uri="{FF2B5EF4-FFF2-40B4-BE49-F238E27FC236}">
                <a16:creationId xmlns:a16="http://schemas.microsoft.com/office/drawing/2014/main" id="{0454EA3E-9BC2-3B44-8A8A-86FB71D216E2}"/>
              </a:ext>
            </a:extLst>
          </p:cNvPr>
          <p:cNvCxnSpPr/>
          <p:nvPr/>
        </p:nvCxnSpPr>
        <p:spPr>
          <a:xfrm flipH="1">
            <a:off x="4628615" y="2497573"/>
            <a:ext cx="4406400" cy="0"/>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EF9A4684-79B1-BB4A-9E20-7B5844CA8AE7}"/>
              </a:ext>
            </a:extLst>
          </p:cNvPr>
          <p:cNvCxnSpPr/>
          <p:nvPr/>
        </p:nvCxnSpPr>
        <p:spPr>
          <a:xfrm flipH="1">
            <a:off x="4436052" y="4638459"/>
            <a:ext cx="4406400" cy="0"/>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3A03BFD6-4EEB-8F43-A074-34384A6B0A6B}"/>
              </a:ext>
            </a:extLst>
          </p:cNvPr>
          <p:cNvCxnSpPr/>
          <p:nvPr/>
        </p:nvCxnSpPr>
        <p:spPr>
          <a:xfrm flipH="1">
            <a:off x="4785141" y="5849995"/>
            <a:ext cx="4406400" cy="0"/>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Connecteur droit 20">
            <a:extLst>
              <a:ext uri="{FF2B5EF4-FFF2-40B4-BE49-F238E27FC236}">
                <a16:creationId xmlns:a16="http://schemas.microsoft.com/office/drawing/2014/main" id="{3181B9F8-B44F-5E48-9AFB-C58B291A7F3C}"/>
              </a:ext>
            </a:extLst>
          </p:cNvPr>
          <p:cNvCxnSpPr>
            <a:cxnSpLocks/>
          </p:cNvCxnSpPr>
          <p:nvPr/>
        </p:nvCxnSpPr>
        <p:spPr>
          <a:xfrm flipH="1">
            <a:off x="2673245" y="3533377"/>
            <a:ext cx="5323880" cy="0"/>
          </a:xfrm>
          <a:prstGeom prst="line">
            <a:avLst/>
          </a:prstGeom>
          <a:ln w="12700">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4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a:xfrm>
            <a:off x="-139486" y="165508"/>
            <a:ext cx="5027799" cy="452801"/>
          </a:xfrm>
        </p:spPr>
        <p:txBody>
          <a:bodyPr/>
          <a:lstStyle/>
          <a:p>
            <a:pPr algn="r"/>
            <a:r>
              <a:rPr lang="fr-FR" dirty="0">
                <a:solidFill>
                  <a:srgbClr val="FFFFFF"/>
                </a:solidFill>
                <a:latin typeface="Proxima Nova Regular"/>
                <a:cs typeface="Proxima Nova Regular"/>
              </a:rPr>
              <a:t>Phase I  DÉFINIR :</a:t>
            </a:r>
            <a:br>
              <a:rPr lang="fr-FR" dirty="0">
                <a:solidFill>
                  <a:srgbClr val="FFFFFF"/>
                </a:solidFill>
                <a:latin typeface="Proxima Nova Regular"/>
                <a:cs typeface="Proxima Nova Regular"/>
              </a:rPr>
            </a:br>
            <a:r>
              <a:rPr lang="fr-FR" dirty="0">
                <a:solidFill>
                  <a:srgbClr val="FFFFFF"/>
                </a:solidFill>
                <a:latin typeface="Proxima Nova Regular"/>
                <a:cs typeface="Proxima Nova Regular"/>
              </a:rPr>
              <a:t>La fondation essentielle</a:t>
            </a:r>
          </a:p>
          <a:p>
            <a:endParaRPr lang="fr-FR" dirty="0"/>
          </a:p>
        </p:txBody>
      </p:sp>
      <p:sp>
        <p:nvSpPr>
          <p:cNvPr id="8" name="Espace réservé du texte 7">
            <a:extLst>
              <a:ext uri="{FF2B5EF4-FFF2-40B4-BE49-F238E27FC236}">
                <a16:creationId xmlns:a16="http://schemas.microsoft.com/office/drawing/2014/main" id="{933BAEDB-76F6-2448-B9DC-8919D7797139}"/>
              </a:ext>
            </a:extLst>
          </p:cNvPr>
          <p:cNvSpPr>
            <a:spLocks noGrp="1"/>
          </p:cNvSpPr>
          <p:nvPr>
            <p:ph type="body" sz="quarter" idx="13"/>
          </p:nvPr>
        </p:nvSpPr>
        <p:spPr>
          <a:xfrm>
            <a:off x="4076055" y="2942992"/>
            <a:ext cx="6106332" cy="4244009"/>
          </a:xfrm>
        </p:spPr>
        <p:txBody>
          <a:bodyPr/>
          <a:lstStyle/>
          <a:p>
            <a:pPr algn="ctr"/>
            <a:r>
              <a:rPr lang="fr-FR" dirty="0">
                <a:solidFill>
                  <a:srgbClr val="4E8F9B"/>
                </a:solidFill>
              </a:rPr>
              <a:t>Définir des orientations positives, attractives </a:t>
            </a:r>
            <a:br>
              <a:rPr lang="fr-FR" dirty="0">
                <a:solidFill>
                  <a:srgbClr val="4E8F9B"/>
                </a:solidFill>
              </a:rPr>
            </a:br>
            <a:r>
              <a:rPr lang="fr-FR" dirty="0">
                <a:solidFill>
                  <a:srgbClr val="4E8F9B"/>
                </a:solidFill>
              </a:rPr>
              <a:t>pour préparer un futur souhaitable</a:t>
            </a:r>
          </a:p>
          <a:p>
            <a:pPr marL="0" indent="0" algn="ctr">
              <a:buNone/>
            </a:pPr>
            <a:endParaRPr lang="fr-FR" dirty="0">
              <a:solidFill>
                <a:srgbClr val="4E8F9B"/>
              </a:solidFill>
            </a:endParaRPr>
          </a:p>
          <a:p>
            <a:endParaRPr lang="fr-FR" dirty="0"/>
          </a:p>
        </p:txBody>
      </p:sp>
      <p:pic>
        <p:nvPicPr>
          <p:cNvPr id="9" name="Image 8" descr="Sans titre.png">
            <a:extLst>
              <a:ext uri="{FF2B5EF4-FFF2-40B4-BE49-F238E27FC236}">
                <a16:creationId xmlns:a16="http://schemas.microsoft.com/office/drawing/2014/main" id="{AFB86BA7-EE04-3948-938B-F895735EB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86" y="1539617"/>
            <a:ext cx="3444128" cy="4148261"/>
          </a:xfrm>
          <a:prstGeom prst="rect">
            <a:avLst/>
          </a:prstGeom>
        </p:spPr>
      </p:pic>
    </p:spTree>
    <p:extLst>
      <p:ext uri="{BB962C8B-B14F-4D97-AF65-F5344CB8AC3E}">
        <p14:creationId xmlns:p14="http://schemas.microsoft.com/office/powerpoint/2010/main" val="135267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a:xfrm>
            <a:off x="0" y="0"/>
            <a:ext cx="8582369" cy="452801"/>
          </a:xfrm>
        </p:spPr>
        <p:txBody>
          <a:bodyPr/>
          <a:lstStyle/>
          <a:p>
            <a:r>
              <a:rPr lang="fr-FR" dirty="0">
                <a:solidFill>
                  <a:srgbClr val="FFFFFF"/>
                </a:solidFill>
                <a:latin typeface="Proxima Nova Regular"/>
                <a:cs typeface="Proxima Nova Regular"/>
              </a:rPr>
              <a:t>Phase II DÉCOUVRIR :</a:t>
            </a:r>
            <a:br>
              <a:rPr lang="fr-FR" dirty="0">
                <a:solidFill>
                  <a:srgbClr val="FFFFFF"/>
                </a:solidFill>
                <a:latin typeface="Proxima Nova Regular"/>
                <a:cs typeface="Proxima Nova Regular"/>
              </a:rPr>
            </a:br>
            <a:r>
              <a:rPr lang="fr-FR" dirty="0">
                <a:solidFill>
                  <a:srgbClr val="FFFFFF"/>
                </a:solidFill>
                <a:latin typeface="Proxima Nova Regular"/>
                <a:cs typeface="Proxima Nova Regular"/>
              </a:rPr>
              <a:t>L’exploration des forces de l’organisation</a:t>
            </a:r>
          </a:p>
          <a:p>
            <a:endParaRPr lang="fr-FR" dirty="0"/>
          </a:p>
        </p:txBody>
      </p:sp>
      <p:pic>
        <p:nvPicPr>
          <p:cNvPr id="9" name="Picture 2" descr="Afficher les informations sur l'image">
            <a:extLst>
              <a:ext uri="{FF2B5EF4-FFF2-40B4-BE49-F238E27FC236}">
                <a16:creationId xmlns:a16="http://schemas.microsoft.com/office/drawing/2014/main" id="{001042F2-C711-3C46-B728-FD4AC502A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860" y="2867656"/>
            <a:ext cx="3842200" cy="2646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4624536-1E8F-D546-9235-F7B817B3ED66}"/>
              </a:ext>
            </a:extLst>
          </p:cNvPr>
          <p:cNvSpPr/>
          <p:nvPr/>
        </p:nvSpPr>
        <p:spPr>
          <a:xfrm>
            <a:off x="4287865" y="1904192"/>
            <a:ext cx="6235484" cy="2677656"/>
          </a:xfrm>
          <a:prstGeom prst="rect">
            <a:avLst/>
          </a:prstGeom>
        </p:spPr>
        <p:txBody>
          <a:bodyPr wrap="square">
            <a:spAutoFit/>
          </a:bodyPr>
          <a:lstStyle/>
          <a:p>
            <a:r>
              <a:rPr lang="fr-FR" sz="2400" dirty="0">
                <a:solidFill>
                  <a:srgbClr val="595959"/>
                </a:solidFill>
                <a:latin typeface="Proxima Nova Regular"/>
              </a:rPr>
              <a:t>Enquêter collectivement pour faire émerger :</a:t>
            </a:r>
          </a:p>
          <a:p>
            <a:endParaRPr lang="fr-FR" sz="2400" dirty="0">
              <a:solidFill>
                <a:srgbClr val="595959"/>
              </a:solidFill>
              <a:latin typeface="Proxima Nova Regular"/>
            </a:endParaRPr>
          </a:p>
          <a:p>
            <a:pPr marL="620713" lvl="1" indent="-163513" algn="ctr">
              <a:buFont typeface="Wingdings" charset="2"/>
              <a:buChar char="ü"/>
            </a:pPr>
            <a:r>
              <a:rPr lang="fr-FR" sz="2400" dirty="0">
                <a:solidFill>
                  <a:srgbClr val="595959"/>
                </a:solidFill>
                <a:latin typeface="Proxima Nova Regular"/>
                <a:cs typeface="Proxima Nova Regular"/>
              </a:rPr>
              <a:t>Des expériences réussies,</a:t>
            </a:r>
          </a:p>
          <a:p>
            <a:pPr marL="620713" lvl="1" indent="-163513" algn="ctr">
              <a:buFont typeface="Wingdings" charset="2"/>
              <a:buChar char="ü"/>
            </a:pPr>
            <a:r>
              <a:rPr lang="fr-FR" sz="2400" dirty="0">
                <a:solidFill>
                  <a:srgbClr val="595959"/>
                </a:solidFill>
                <a:latin typeface="Proxima Nova Regular"/>
                <a:cs typeface="Proxima Nova Regular"/>
              </a:rPr>
              <a:t>Des compétences, ressources, capacités,</a:t>
            </a:r>
          </a:p>
          <a:p>
            <a:pPr marL="620713" lvl="1" indent="-163513" algn="ctr">
              <a:buFont typeface="Wingdings" charset="2"/>
              <a:buChar char="ü"/>
            </a:pPr>
            <a:r>
              <a:rPr lang="fr-FR" sz="2400" dirty="0">
                <a:solidFill>
                  <a:srgbClr val="595959"/>
                </a:solidFill>
                <a:latin typeface="Proxima Nova Regular"/>
                <a:cs typeface="Proxima Nova Regular"/>
              </a:rPr>
              <a:t>Des sources de satisfaction,</a:t>
            </a:r>
          </a:p>
          <a:p>
            <a:pPr marL="620713" lvl="1" indent="-163513" algn="ctr">
              <a:buFont typeface="Wingdings" charset="2"/>
              <a:buChar char="ü"/>
            </a:pPr>
            <a:r>
              <a:rPr lang="fr-FR" sz="2400" dirty="0">
                <a:solidFill>
                  <a:srgbClr val="595959"/>
                </a:solidFill>
                <a:latin typeface="Proxima Nova Regular"/>
                <a:cs typeface="Proxima Nova Regular"/>
              </a:rPr>
              <a:t>Des souhaits, des suggestions d’action</a:t>
            </a:r>
          </a:p>
        </p:txBody>
      </p:sp>
    </p:spTree>
    <p:extLst>
      <p:ext uri="{BB962C8B-B14F-4D97-AF65-F5344CB8AC3E}">
        <p14:creationId xmlns:p14="http://schemas.microsoft.com/office/powerpoint/2010/main" val="26350685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E99C7141-50FB-FC55-D1DF-19C3A0604FCB}"/>
              </a:ext>
            </a:extLst>
          </p:cNvPr>
          <p:cNvSpPr>
            <a:spLocks noGrp="1"/>
          </p:cNvSpPr>
          <p:nvPr>
            <p:ph type="body" sz="quarter" idx="10"/>
          </p:nvPr>
        </p:nvSpPr>
        <p:spPr/>
        <p:txBody>
          <a:bodyPr/>
          <a:lstStyle/>
          <a:p>
            <a:r>
              <a:rPr lang="fr-FR" dirty="0">
                <a:solidFill>
                  <a:srgbClr val="FFFFFF"/>
                </a:solidFill>
                <a:latin typeface="Proxima Nova Regular"/>
                <a:cs typeface="Proxima Nova Regular"/>
              </a:rPr>
              <a:t>Phase II DÉCOUVRIR</a:t>
            </a:r>
            <a:endParaRPr lang="fr-FR" dirty="0"/>
          </a:p>
        </p:txBody>
      </p:sp>
      <p:sp>
        <p:nvSpPr>
          <p:cNvPr id="8" name="Espace réservé du contenu 2">
            <a:extLst>
              <a:ext uri="{FF2B5EF4-FFF2-40B4-BE49-F238E27FC236}">
                <a16:creationId xmlns:a16="http://schemas.microsoft.com/office/drawing/2014/main" id="{1F398FC3-DFE2-C743-B686-82508813E74E}"/>
              </a:ext>
            </a:extLst>
          </p:cNvPr>
          <p:cNvSpPr txBox="1">
            <a:spLocks/>
          </p:cNvSpPr>
          <p:nvPr/>
        </p:nvSpPr>
        <p:spPr>
          <a:xfrm>
            <a:off x="349938" y="1395310"/>
            <a:ext cx="5242926" cy="36321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a:solidFill>
                  <a:srgbClr val="404040"/>
                </a:solidFill>
              </a:rPr>
              <a:t>Explorer des situations illustrant un sentiment de travail bien fait, seul ou en équipe, … </a:t>
            </a:r>
          </a:p>
          <a:p>
            <a:pPr marL="0" indent="0">
              <a:buFont typeface="Arial" panose="020B0604020202020204" pitchFamily="34" charset="0"/>
              <a:buNone/>
            </a:pPr>
            <a:endParaRPr lang="fr-FR" sz="1800">
              <a:solidFill>
                <a:srgbClr val="404040"/>
              </a:solidFill>
            </a:endParaRPr>
          </a:p>
          <a:p>
            <a:pPr marL="358775" indent="-358775" defTabSz="955675">
              <a:buFont typeface="Wingdings 2" charset="0"/>
              <a:buAutoNum type="arabicPeriod"/>
              <a:defRPr/>
            </a:pPr>
            <a:r>
              <a:rPr lang="fr-FR" sz="1800">
                <a:solidFill>
                  <a:srgbClr val="404040"/>
                </a:solidFill>
              </a:rPr>
              <a:t>Une question qui évoque </a:t>
            </a:r>
            <a:br>
              <a:rPr lang="fr-FR" sz="1800">
                <a:solidFill>
                  <a:srgbClr val="404040"/>
                </a:solidFill>
              </a:rPr>
            </a:br>
            <a:r>
              <a:rPr lang="fr-FR" sz="1800">
                <a:solidFill>
                  <a:srgbClr val="404040"/>
                </a:solidFill>
              </a:rPr>
              <a:t>une histoire et qui invite à la narration,</a:t>
            </a:r>
            <a:br>
              <a:rPr lang="fr-FR" sz="1800">
                <a:solidFill>
                  <a:srgbClr val="404040"/>
                </a:solidFill>
              </a:rPr>
            </a:br>
            <a:endParaRPr lang="fr-FR" sz="1800">
              <a:solidFill>
                <a:srgbClr val="404040"/>
              </a:solidFill>
            </a:endParaRPr>
          </a:p>
          <a:p>
            <a:pPr marL="358775" indent="-358775" defTabSz="955675">
              <a:buFont typeface="Wingdings 2" charset="0"/>
              <a:buAutoNum type="arabicPeriod"/>
              <a:defRPr/>
            </a:pPr>
            <a:r>
              <a:rPr lang="fr-FR" sz="1800">
                <a:solidFill>
                  <a:srgbClr val="404040"/>
                </a:solidFill>
              </a:rPr>
              <a:t>Une question qui évoque </a:t>
            </a:r>
            <a:br>
              <a:rPr lang="fr-FR" sz="1800">
                <a:solidFill>
                  <a:srgbClr val="404040"/>
                </a:solidFill>
              </a:rPr>
            </a:br>
            <a:r>
              <a:rPr lang="fr-FR" sz="1800">
                <a:solidFill>
                  <a:srgbClr val="404040"/>
                </a:solidFill>
              </a:rPr>
              <a:t>les ressources mises en œuvre,</a:t>
            </a:r>
          </a:p>
          <a:p>
            <a:pPr marL="358775" indent="-358775" defTabSz="955675">
              <a:buFont typeface="Wingdings 2" charset="0"/>
              <a:buAutoNum type="arabicPeriod"/>
              <a:defRPr/>
            </a:pPr>
            <a:endParaRPr lang="fr-FR" sz="1800">
              <a:solidFill>
                <a:srgbClr val="404040"/>
              </a:solidFill>
            </a:endParaRPr>
          </a:p>
          <a:p>
            <a:pPr marL="358775" indent="-358775" defTabSz="955675">
              <a:buFont typeface="Wingdings 2" charset="0"/>
              <a:buAutoNum type="arabicPeriod"/>
              <a:defRPr/>
            </a:pPr>
            <a:r>
              <a:rPr lang="fr-FR" sz="1800">
                <a:solidFill>
                  <a:srgbClr val="404040"/>
                </a:solidFill>
              </a:rPr>
              <a:t>Une question qui évoque</a:t>
            </a:r>
            <a:br>
              <a:rPr lang="fr-FR" sz="1800">
                <a:solidFill>
                  <a:srgbClr val="404040"/>
                </a:solidFill>
              </a:rPr>
            </a:br>
            <a:r>
              <a:rPr lang="fr-FR" sz="1800">
                <a:solidFill>
                  <a:srgbClr val="404040"/>
                </a:solidFill>
              </a:rPr>
              <a:t>les sources de satisfaction,</a:t>
            </a:r>
            <a:br>
              <a:rPr lang="fr-FR" sz="1800">
                <a:solidFill>
                  <a:srgbClr val="404040"/>
                </a:solidFill>
              </a:rPr>
            </a:br>
            <a:endParaRPr lang="fr-FR" sz="1800">
              <a:solidFill>
                <a:srgbClr val="404040"/>
              </a:solidFill>
            </a:endParaRPr>
          </a:p>
          <a:p>
            <a:pPr marL="358775" indent="-358775" defTabSz="955675">
              <a:buFont typeface="Wingdings 2" charset="0"/>
              <a:buAutoNum type="arabicPeriod"/>
              <a:defRPr/>
            </a:pPr>
            <a:r>
              <a:rPr lang="fr-FR" sz="1800">
                <a:solidFill>
                  <a:srgbClr val="404040"/>
                </a:solidFill>
              </a:rPr>
              <a:t>Une question qui évoque</a:t>
            </a:r>
            <a:br>
              <a:rPr lang="fr-FR" sz="1800">
                <a:solidFill>
                  <a:srgbClr val="404040"/>
                </a:solidFill>
              </a:rPr>
            </a:br>
            <a:r>
              <a:rPr lang="fr-FR" sz="1800">
                <a:solidFill>
                  <a:srgbClr val="404040"/>
                </a:solidFill>
              </a:rPr>
              <a:t>le futur désiré.</a:t>
            </a:r>
          </a:p>
          <a:p>
            <a:pPr marL="0" indent="0">
              <a:buFont typeface="Arial" panose="020B0604020202020204" pitchFamily="34" charset="0"/>
              <a:buNone/>
            </a:pPr>
            <a:endParaRPr lang="fr-FR" sz="1800" dirty="0">
              <a:solidFill>
                <a:srgbClr val="404040"/>
              </a:solidFill>
            </a:endParaRPr>
          </a:p>
        </p:txBody>
      </p:sp>
      <p:sp>
        <p:nvSpPr>
          <p:cNvPr id="9" name="Oval 4">
            <a:extLst>
              <a:ext uri="{FF2B5EF4-FFF2-40B4-BE49-F238E27FC236}">
                <a16:creationId xmlns:a16="http://schemas.microsoft.com/office/drawing/2014/main" id="{E17F0B8D-0BC6-F445-81AE-E0757B954BFC}"/>
              </a:ext>
            </a:extLst>
          </p:cNvPr>
          <p:cNvSpPr>
            <a:spLocks noChangeArrowheads="1"/>
          </p:cNvSpPr>
          <p:nvPr/>
        </p:nvSpPr>
        <p:spPr bwMode="auto">
          <a:xfrm>
            <a:off x="4986611" y="2373683"/>
            <a:ext cx="1119221" cy="635001"/>
          </a:xfrm>
          <a:prstGeom prst="ellipse">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fr-FR" sz="1200" i="1" dirty="0">
                <a:solidFill>
                  <a:schemeClr val="tx1">
                    <a:lumMod val="65000"/>
                    <a:lumOff val="35000"/>
                  </a:schemeClr>
                </a:solidFill>
                <a:latin typeface="Proxima Nova Regular"/>
                <a:cs typeface="Proxima Nova Regular"/>
              </a:rPr>
              <a:t>Histoires et faits</a:t>
            </a:r>
          </a:p>
        </p:txBody>
      </p:sp>
      <p:sp>
        <p:nvSpPr>
          <p:cNvPr id="10" name="Oval 5">
            <a:extLst>
              <a:ext uri="{FF2B5EF4-FFF2-40B4-BE49-F238E27FC236}">
                <a16:creationId xmlns:a16="http://schemas.microsoft.com/office/drawing/2014/main" id="{CD8B47A4-A6C3-3046-9C5C-682CFB65DB11}"/>
              </a:ext>
            </a:extLst>
          </p:cNvPr>
          <p:cNvSpPr>
            <a:spLocks noChangeArrowheads="1"/>
          </p:cNvSpPr>
          <p:nvPr/>
        </p:nvSpPr>
        <p:spPr bwMode="auto">
          <a:xfrm>
            <a:off x="4537160" y="3338403"/>
            <a:ext cx="1119221" cy="647700"/>
          </a:xfrm>
          <a:prstGeom prst="ellipse">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fr-FR" sz="1200" i="1" dirty="0">
                <a:solidFill>
                  <a:schemeClr val="tx1">
                    <a:lumMod val="65000"/>
                    <a:lumOff val="35000"/>
                  </a:schemeClr>
                </a:solidFill>
                <a:latin typeface="Proxima Nova Regular"/>
                <a:cs typeface="Proxima Nova Regular"/>
              </a:rPr>
              <a:t>Savoir-faire</a:t>
            </a:r>
          </a:p>
          <a:p>
            <a:pPr algn="ctr" eaLnBrk="0" hangingPunct="0">
              <a:defRPr/>
            </a:pPr>
            <a:r>
              <a:rPr lang="fr-FR" sz="1200" i="1" dirty="0">
                <a:solidFill>
                  <a:schemeClr val="tx1">
                    <a:lumMod val="65000"/>
                    <a:lumOff val="35000"/>
                  </a:schemeClr>
                </a:solidFill>
                <a:latin typeface="Proxima Nova Regular"/>
                <a:cs typeface="Proxima Nova Regular"/>
              </a:rPr>
              <a:t>Savoir-être</a:t>
            </a:r>
          </a:p>
        </p:txBody>
      </p:sp>
      <p:sp>
        <p:nvSpPr>
          <p:cNvPr id="11" name="Oval 6">
            <a:extLst>
              <a:ext uri="{FF2B5EF4-FFF2-40B4-BE49-F238E27FC236}">
                <a16:creationId xmlns:a16="http://schemas.microsoft.com/office/drawing/2014/main" id="{E0454F38-6DC1-BE40-BC87-ADC82CBC6781}"/>
              </a:ext>
            </a:extLst>
          </p:cNvPr>
          <p:cNvSpPr>
            <a:spLocks noChangeArrowheads="1"/>
          </p:cNvSpPr>
          <p:nvPr/>
        </p:nvSpPr>
        <p:spPr bwMode="auto">
          <a:xfrm>
            <a:off x="4056712" y="4341055"/>
            <a:ext cx="1119221" cy="647700"/>
          </a:xfrm>
          <a:prstGeom prst="ellipse">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fr-FR" sz="1200" i="1" dirty="0">
                <a:solidFill>
                  <a:schemeClr val="tx1">
                    <a:lumMod val="65000"/>
                    <a:lumOff val="35000"/>
                  </a:schemeClr>
                </a:solidFill>
                <a:latin typeface="Proxima Nova Regular"/>
                <a:cs typeface="Proxima Nova Regular"/>
              </a:rPr>
              <a:t>Motivations </a:t>
            </a:r>
          </a:p>
        </p:txBody>
      </p:sp>
      <p:sp>
        <p:nvSpPr>
          <p:cNvPr id="12" name="Oval 7">
            <a:extLst>
              <a:ext uri="{FF2B5EF4-FFF2-40B4-BE49-F238E27FC236}">
                <a16:creationId xmlns:a16="http://schemas.microsoft.com/office/drawing/2014/main" id="{B0E7ED34-6B19-6F43-8084-B8B235C678DF}"/>
              </a:ext>
            </a:extLst>
          </p:cNvPr>
          <p:cNvSpPr>
            <a:spLocks noChangeArrowheads="1"/>
          </p:cNvSpPr>
          <p:nvPr/>
        </p:nvSpPr>
        <p:spPr bwMode="auto">
          <a:xfrm>
            <a:off x="3607260" y="5191427"/>
            <a:ext cx="1119221" cy="647700"/>
          </a:xfrm>
          <a:prstGeom prst="ellipse">
            <a:avLst/>
          </a:prstGeom>
          <a:solidFill>
            <a:srgbClr val="DDDDDD"/>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r>
              <a:rPr lang="fr-FR" sz="1200" i="1" dirty="0">
                <a:solidFill>
                  <a:schemeClr val="tx1">
                    <a:lumMod val="65000"/>
                    <a:lumOff val="35000"/>
                  </a:schemeClr>
                </a:solidFill>
                <a:latin typeface="Proxima Nova Regular"/>
                <a:cs typeface="Proxima Nova Regular"/>
              </a:rPr>
              <a:t>Souhaits</a:t>
            </a:r>
          </a:p>
        </p:txBody>
      </p:sp>
      <p:pic>
        <p:nvPicPr>
          <p:cNvPr id="13" name="Picture 4">
            <a:extLst>
              <a:ext uri="{FF2B5EF4-FFF2-40B4-BE49-F238E27FC236}">
                <a16:creationId xmlns:a16="http://schemas.microsoft.com/office/drawing/2014/main" id="{87511CD5-69BD-4F46-8C72-8D31DE03395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7183485" y="202394"/>
            <a:ext cx="2865082" cy="445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73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87511CD5-69BD-4F46-8C72-8D31DE033953}"/>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8392352" y="0"/>
            <a:ext cx="2866273" cy="44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Espace réservé du texte 4">
            <a:extLst>
              <a:ext uri="{FF2B5EF4-FFF2-40B4-BE49-F238E27FC236}">
                <a16:creationId xmlns:a16="http://schemas.microsoft.com/office/drawing/2014/main" id="{794D5DA9-FD83-0246-BE9C-D7BC563B7FB6}"/>
              </a:ext>
            </a:extLst>
          </p:cNvPr>
          <p:cNvSpPr>
            <a:spLocks noGrp="1"/>
          </p:cNvSpPr>
          <p:nvPr>
            <p:ph type="body" sz="quarter" idx="10"/>
          </p:nvPr>
        </p:nvSpPr>
        <p:spPr>
          <a:xfrm>
            <a:off x="174174" y="165508"/>
            <a:ext cx="5721530" cy="452801"/>
          </a:xfrm>
        </p:spPr>
        <p:txBody>
          <a:bodyPr/>
          <a:lstStyle/>
          <a:p>
            <a:r>
              <a:rPr lang="fr-FR" dirty="0">
                <a:solidFill>
                  <a:srgbClr val="FFFFFF"/>
                </a:solidFill>
                <a:latin typeface="Proxima Nova Regular"/>
                <a:cs typeface="Proxima Nova Regular"/>
              </a:rPr>
              <a:t>Phase II DÉCOUVRIR :</a:t>
            </a:r>
            <a:endParaRPr lang="fr-FR" dirty="0"/>
          </a:p>
        </p:txBody>
      </p:sp>
      <p:sp>
        <p:nvSpPr>
          <p:cNvPr id="16" name="Rectangle 15">
            <a:extLst>
              <a:ext uri="{FF2B5EF4-FFF2-40B4-BE49-F238E27FC236}">
                <a16:creationId xmlns:a16="http://schemas.microsoft.com/office/drawing/2014/main" id="{005A8111-7822-E54B-998B-040C5C504084}"/>
              </a:ext>
            </a:extLst>
          </p:cNvPr>
          <p:cNvSpPr/>
          <p:nvPr/>
        </p:nvSpPr>
        <p:spPr>
          <a:xfrm>
            <a:off x="170481" y="1565857"/>
            <a:ext cx="8090115" cy="3970318"/>
          </a:xfrm>
          <a:prstGeom prst="rect">
            <a:avLst/>
          </a:prstGeom>
        </p:spPr>
        <p:txBody>
          <a:bodyPr wrap="square">
            <a:spAutoFit/>
          </a:bodyPr>
          <a:lstStyle/>
          <a:p>
            <a:pPr>
              <a:defRPr/>
            </a:pPr>
            <a:r>
              <a:rPr lang="fr-FR" dirty="0"/>
              <a:t>Q1. Décrivez une histoire vécue dans laquelle vous avez collaboré entre services au bénéfice de l’intérêt général et dans laquelle vous vous êtes senti(e) complètement engagé(e), plein(e) de ressources ou de vie.</a:t>
            </a:r>
          </a:p>
          <a:p>
            <a:pPr>
              <a:defRPr/>
            </a:pPr>
            <a:endParaRPr lang="fr-FR" dirty="0"/>
          </a:p>
          <a:p>
            <a:pPr>
              <a:defRPr/>
            </a:pPr>
            <a:r>
              <a:rPr lang="fr-FR" dirty="0"/>
              <a:t>Q2. Quelle a été votre contribution à cette collaboration (Talents, capacité, ressources)</a:t>
            </a:r>
          </a:p>
          <a:p>
            <a:pPr>
              <a:defRPr/>
            </a:pPr>
            <a:endParaRPr lang="fr-FR" dirty="0"/>
          </a:p>
          <a:p>
            <a:pPr>
              <a:defRPr/>
            </a:pPr>
            <a:r>
              <a:rPr lang="fr-FR" dirty="0"/>
              <a:t>Q3. Qu’est-ce qui vous a procuré de la satisfaction, du plaisir dans la collaboration. Qu’est ce qui vous a vraiment donné vie à cette expérience de collaboration entre services et personnes.</a:t>
            </a:r>
          </a:p>
          <a:p>
            <a:pPr>
              <a:defRPr/>
            </a:pPr>
            <a:r>
              <a:rPr lang="fr-FR" dirty="0"/>
              <a:t> </a:t>
            </a:r>
          </a:p>
          <a:p>
            <a:pPr>
              <a:defRPr/>
            </a:pPr>
            <a:r>
              <a:rPr lang="fr-FR" dirty="0"/>
              <a:t>Q4. Exprimez 3 souhaits pour travailler dans une équipe soudée, enrichissante et solidaire pour l’intérêt général. </a:t>
            </a:r>
          </a:p>
          <a:p>
            <a:pPr>
              <a:defRPr/>
            </a:pPr>
            <a:endParaRPr lang="fr-FR" dirty="0"/>
          </a:p>
        </p:txBody>
      </p:sp>
    </p:spTree>
    <p:extLst>
      <p:ext uri="{BB962C8B-B14F-4D97-AF65-F5344CB8AC3E}">
        <p14:creationId xmlns:p14="http://schemas.microsoft.com/office/powerpoint/2010/main" val="470996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87511CD5-69BD-4F46-8C72-8D31DE033953}"/>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tretch>
            <a:fillRect/>
          </a:stretch>
        </p:blipFill>
        <p:spPr bwMode="auto">
          <a:xfrm flipH="1">
            <a:off x="8392352" y="0"/>
            <a:ext cx="2866273" cy="44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Espace réservé du contenu 2">
            <a:extLst>
              <a:ext uri="{FF2B5EF4-FFF2-40B4-BE49-F238E27FC236}">
                <a16:creationId xmlns:a16="http://schemas.microsoft.com/office/drawing/2014/main" id="{42EB26A7-1813-B34F-B1FA-7AD8A937A407}"/>
              </a:ext>
            </a:extLst>
          </p:cNvPr>
          <p:cNvSpPr txBox="1">
            <a:spLocks/>
          </p:cNvSpPr>
          <p:nvPr/>
        </p:nvSpPr>
        <p:spPr>
          <a:xfrm>
            <a:off x="2453176" y="1412538"/>
            <a:ext cx="5184576" cy="36321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solidFill>
                  <a:srgbClr val="404040"/>
                </a:solidFill>
                <a:latin typeface="Proxima Nova Regular"/>
                <a:cs typeface="Proxima Nova Regular"/>
              </a:rPr>
              <a:t>Conduite de l’interview :</a:t>
            </a:r>
          </a:p>
          <a:p>
            <a:pPr marL="0" indent="0">
              <a:buFont typeface="Arial" panose="020B0604020202020204" pitchFamily="34" charset="0"/>
              <a:buNone/>
            </a:pPr>
            <a:r>
              <a:rPr lang="fr-FR" sz="1800" dirty="0">
                <a:solidFill>
                  <a:srgbClr val="404040"/>
                </a:solidFill>
                <a:latin typeface="Proxima Nova Regular"/>
                <a:cs typeface="Proxima Nova Regular"/>
              </a:rPr>
              <a:t> </a:t>
            </a:r>
          </a:p>
          <a:p>
            <a:r>
              <a:rPr lang="fr-FR" sz="1800" dirty="0">
                <a:solidFill>
                  <a:srgbClr val="404040"/>
                </a:solidFill>
                <a:latin typeface="Proxima Nova Regular"/>
                <a:cs typeface="Proxima Nova Regular"/>
              </a:rPr>
              <a:t>Adopter une attitude d’accueil des expériences de l’interviewé.</a:t>
            </a:r>
          </a:p>
          <a:p>
            <a:r>
              <a:rPr lang="fr-FR" sz="1800" dirty="0">
                <a:solidFill>
                  <a:srgbClr val="404040"/>
                </a:solidFill>
                <a:latin typeface="Proxima Nova Regular"/>
                <a:cs typeface="Proxima Nova Regular"/>
              </a:rPr>
              <a:t>Exercer sa curiosité, tel un Sherlock Holmes appréciatif</a:t>
            </a:r>
          </a:p>
          <a:p>
            <a:r>
              <a:rPr lang="fr-FR" sz="1800" dirty="0">
                <a:solidFill>
                  <a:srgbClr val="404040"/>
                </a:solidFill>
                <a:latin typeface="Proxima Nova Regular"/>
                <a:cs typeface="Proxima Nova Regular"/>
              </a:rPr>
              <a:t>Focaliser et relancer sur les réussites, les succès.</a:t>
            </a:r>
          </a:p>
          <a:p>
            <a:r>
              <a:rPr lang="fr-FR" sz="1800" dirty="0">
                <a:solidFill>
                  <a:srgbClr val="404040"/>
                </a:solidFill>
                <a:latin typeface="Proxima Nova Regular"/>
                <a:cs typeface="Proxima Nova Regular"/>
              </a:rPr>
              <a:t>Rechercher les faits, les expériences vécues. </a:t>
            </a:r>
          </a:p>
          <a:p>
            <a:r>
              <a:rPr lang="fr-FR" sz="1800" dirty="0">
                <a:solidFill>
                  <a:srgbClr val="404040"/>
                </a:solidFill>
                <a:latin typeface="Proxima Nova Regular"/>
                <a:cs typeface="Proxima Nova Regular"/>
              </a:rPr>
              <a:t>Reformuler et relancer sur ce qui donne vie et force à l’expérience (avec les mots de l’interviewé).</a:t>
            </a:r>
          </a:p>
          <a:p>
            <a:r>
              <a:rPr lang="fr-FR" sz="1800" dirty="0">
                <a:solidFill>
                  <a:srgbClr val="404040"/>
                </a:solidFill>
                <a:latin typeface="Proxima Nova Regular"/>
                <a:cs typeface="Proxima Nova Regular"/>
              </a:rPr>
              <a:t>Prendre des notes précises et lisibles.</a:t>
            </a:r>
          </a:p>
          <a:p>
            <a:r>
              <a:rPr lang="fr-FR" sz="1800" dirty="0">
                <a:solidFill>
                  <a:srgbClr val="404040"/>
                </a:solidFill>
                <a:latin typeface="Proxima Nova Regular"/>
                <a:cs typeface="Proxima Nova Regular"/>
              </a:rPr>
              <a:t>Formuler les souhaits en termes positifs : exemple éviter « je voudrais moins de .…. » et remplacer par « je souhaiterais …… »</a:t>
            </a:r>
          </a:p>
        </p:txBody>
      </p:sp>
      <p:sp>
        <p:nvSpPr>
          <p:cNvPr id="15" name="Espace réservé du texte 4">
            <a:extLst>
              <a:ext uri="{FF2B5EF4-FFF2-40B4-BE49-F238E27FC236}">
                <a16:creationId xmlns:a16="http://schemas.microsoft.com/office/drawing/2014/main" id="{794D5DA9-FD83-0246-BE9C-D7BC563B7FB6}"/>
              </a:ext>
            </a:extLst>
          </p:cNvPr>
          <p:cNvSpPr>
            <a:spLocks noGrp="1"/>
          </p:cNvSpPr>
          <p:nvPr>
            <p:ph type="body" sz="quarter" idx="10"/>
          </p:nvPr>
        </p:nvSpPr>
        <p:spPr>
          <a:xfrm>
            <a:off x="174174" y="165508"/>
            <a:ext cx="5721530" cy="452801"/>
          </a:xfrm>
        </p:spPr>
        <p:txBody>
          <a:bodyPr/>
          <a:lstStyle/>
          <a:p>
            <a:r>
              <a:rPr lang="fr-FR" dirty="0">
                <a:solidFill>
                  <a:srgbClr val="FFFFFF"/>
                </a:solidFill>
                <a:latin typeface="Proxima Nova Regular"/>
                <a:cs typeface="Proxima Nova Regular"/>
              </a:rPr>
              <a:t>Phase II DÉCOUVRIR</a:t>
            </a:r>
            <a:endParaRPr lang="fr-FR" dirty="0"/>
          </a:p>
        </p:txBody>
      </p:sp>
    </p:spTree>
    <p:extLst>
      <p:ext uri="{BB962C8B-B14F-4D97-AF65-F5344CB8AC3E}">
        <p14:creationId xmlns:p14="http://schemas.microsoft.com/office/powerpoint/2010/main" val="38868052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4">
            <a:extLst>
              <a:ext uri="{FF2B5EF4-FFF2-40B4-BE49-F238E27FC236}">
                <a16:creationId xmlns:a16="http://schemas.microsoft.com/office/drawing/2014/main" id="{794D5DA9-FD83-0246-BE9C-D7BC563B7FB6}"/>
              </a:ext>
            </a:extLst>
          </p:cNvPr>
          <p:cNvSpPr>
            <a:spLocks noGrp="1"/>
          </p:cNvSpPr>
          <p:nvPr>
            <p:ph type="body" sz="quarter" idx="10"/>
          </p:nvPr>
        </p:nvSpPr>
        <p:spPr>
          <a:xfrm>
            <a:off x="174173" y="165508"/>
            <a:ext cx="7590477" cy="452801"/>
          </a:xfrm>
        </p:spPr>
        <p:txBody>
          <a:bodyPr/>
          <a:lstStyle/>
          <a:p>
            <a:r>
              <a:rPr lang="fr-FR" dirty="0">
                <a:solidFill>
                  <a:srgbClr val="FFFFFF"/>
                </a:solidFill>
                <a:latin typeface="Proxima Nova Regular"/>
                <a:cs typeface="Proxima Nova Regular"/>
              </a:rPr>
              <a:t>Phase III DEVENIR :</a:t>
            </a:r>
            <a:br>
              <a:rPr lang="fr-FR" dirty="0">
                <a:solidFill>
                  <a:srgbClr val="FFFFFF"/>
                </a:solidFill>
                <a:latin typeface="Proxima Nova Regular"/>
                <a:cs typeface="Proxima Nova Regular"/>
              </a:rPr>
            </a:br>
            <a:r>
              <a:rPr lang="fr-FR" dirty="0">
                <a:solidFill>
                  <a:srgbClr val="FFFFFF"/>
                </a:solidFill>
                <a:latin typeface="Proxima Nova Regular"/>
                <a:cs typeface="Proxima Nova Regular"/>
              </a:rPr>
              <a:t>La projection collective métaphorique </a:t>
            </a:r>
          </a:p>
        </p:txBody>
      </p:sp>
      <p:sp>
        <p:nvSpPr>
          <p:cNvPr id="16" name="Rectangle 15">
            <a:extLst>
              <a:ext uri="{FF2B5EF4-FFF2-40B4-BE49-F238E27FC236}">
                <a16:creationId xmlns:a16="http://schemas.microsoft.com/office/drawing/2014/main" id="{005A8111-7822-E54B-998B-040C5C504084}"/>
              </a:ext>
            </a:extLst>
          </p:cNvPr>
          <p:cNvSpPr/>
          <p:nvPr/>
        </p:nvSpPr>
        <p:spPr>
          <a:xfrm>
            <a:off x="170481" y="1410877"/>
            <a:ext cx="8090115" cy="4893647"/>
          </a:xfrm>
          <a:prstGeom prst="rect">
            <a:avLst/>
          </a:prstGeom>
        </p:spPr>
        <p:txBody>
          <a:bodyPr wrap="square">
            <a:spAutoFit/>
          </a:bodyPr>
          <a:lstStyle/>
          <a:p>
            <a:pPr>
              <a:defRPr/>
            </a:pPr>
            <a:r>
              <a:rPr lang="fr-FR" dirty="0"/>
              <a:t>Partagez ce qui pourrait être:</a:t>
            </a:r>
          </a:p>
          <a:p>
            <a:pPr>
              <a:defRPr/>
            </a:pPr>
            <a:endParaRPr lang="fr-FR" dirty="0"/>
          </a:p>
          <a:p>
            <a:pPr marL="800100" lvl="1">
              <a:buClr>
                <a:srgbClr val="3A81BA"/>
              </a:buClr>
              <a:buFont typeface="Wingdings" pitchFamily="2" charset="2"/>
              <a:buChar char="ü"/>
              <a:defRPr/>
            </a:pPr>
            <a:r>
              <a:rPr lang="fr-FR" sz="2000" dirty="0"/>
              <a:t>Rappel des 3 souhaits par personne formulés</a:t>
            </a:r>
          </a:p>
          <a:p>
            <a:pPr marL="800100" lvl="1">
              <a:buClr>
                <a:srgbClr val="3A81BA"/>
              </a:buClr>
              <a:defRPr/>
            </a:pPr>
            <a:endParaRPr lang="fr-FR" sz="2000" dirty="0"/>
          </a:p>
          <a:p>
            <a:pPr marL="800100" lvl="1">
              <a:buClr>
                <a:srgbClr val="3A81BA"/>
              </a:buClr>
              <a:buFont typeface="Wingdings" pitchFamily="2" charset="2"/>
              <a:buChar char="ü"/>
              <a:defRPr/>
            </a:pPr>
            <a:r>
              <a:rPr lang="fr-FR" sz="2000" b="1" dirty="0"/>
              <a:t>Triez et regroupez pour n’en garder que 6 par tables</a:t>
            </a:r>
          </a:p>
          <a:p>
            <a:pPr marL="800100" lvl="1">
              <a:buClr>
                <a:srgbClr val="3A81BA"/>
              </a:buClr>
              <a:buFont typeface="Wingdings" pitchFamily="2" charset="2"/>
              <a:buChar char="ü"/>
              <a:defRPr/>
            </a:pPr>
            <a:endParaRPr lang="fr-FR" sz="2000" dirty="0"/>
          </a:p>
          <a:p>
            <a:pPr marL="800100" lvl="1">
              <a:buClr>
                <a:srgbClr val="3A81BA"/>
              </a:buClr>
              <a:buFont typeface="Wingdings" pitchFamily="2" charset="2"/>
              <a:buChar char="ü"/>
              <a:defRPr/>
            </a:pPr>
            <a:r>
              <a:rPr lang="fr-FR" sz="2000" dirty="0"/>
              <a:t>Vous pouvez maintenant </a:t>
            </a:r>
            <a:r>
              <a:rPr lang="fr-FR" sz="2000" b="1" dirty="0"/>
              <a:t>les dessiner sur une marguerite =&gt; un souhait par pétale</a:t>
            </a:r>
          </a:p>
          <a:p>
            <a:pPr marL="800100" lvl="1">
              <a:buClr>
                <a:srgbClr val="3A81BA"/>
              </a:buClr>
              <a:buFont typeface="Wingdings" pitchFamily="2" charset="2"/>
              <a:buChar char="ü"/>
              <a:defRPr/>
            </a:pPr>
            <a:endParaRPr lang="fr-FR" sz="2000" b="1" dirty="0"/>
          </a:p>
          <a:p>
            <a:pPr marL="800100" lvl="1" indent="-342900">
              <a:buClr>
                <a:srgbClr val="F28406"/>
              </a:buClr>
              <a:buFont typeface="Wingdings" pitchFamily="2" charset="2"/>
              <a:buChar char="ü"/>
              <a:defRPr/>
            </a:pPr>
            <a:r>
              <a:rPr lang="fr-FR" sz="2000" b="1" dirty="0"/>
              <a:t>Créer une œuvre qui va incarner votre situation idéale</a:t>
            </a:r>
          </a:p>
          <a:p>
            <a:pPr marL="800100" lvl="1" indent="-342900">
              <a:buClr>
                <a:srgbClr val="F28406"/>
              </a:buClr>
              <a:buFont typeface="Wingdings" pitchFamily="2" charset="2"/>
              <a:buChar char="ü"/>
              <a:defRPr/>
            </a:pPr>
            <a:endParaRPr lang="fr-FR" sz="2000" dirty="0"/>
          </a:p>
          <a:p>
            <a:pPr marL="800100" lvl="1" indent="-342900">
              <a:buClr>
                <a:srgbClr val="F28406"/>
              </a:buClr>
              <a:buFont typeface="Wingdings" pitchFamily="2" charset="2"/>
              <a:buChar char="ü"/>
              <a:defRPr/>
            </a:pPr>
            <a:r>
              <a:rPr lang="fr-FR" sz="2000" dirty="0"/>
              <a:t>Chanson, collage, poésie, chorégraphie, dessin…</a:t>
            </a:r>
          </a:p>
          <a:p>
            <a:pPr lvl="1">
              <a:buClr>
                <a:srgbClr val="F28406"/>
              </a:buClr>
              <a:defRPr/>
            </a:pPr>
            <a:r>
              <a:rPr lang="fr-FR" sz="2000" dirty="0"/>
              <a:t>Soyez libre!</a:t>
            </a:r>
          </a:p>
          <a:p>
            <a:pPr marL="800100" lvl="1">
              <a:buClr>
                <a:srgbClr val="3A81BA"/>
              </a:buClr>
              <a:buFont typeface="Wingdings" pitchFamily="2" charset="2"/>
              <a:buChar char="ü"/>
              <a:defRPr/>
            </a:pPr>
            <a:endParaRPr lang="fr-FR" sz="2000" b="1" dirty="0"/>
          </a:p>
          <a:p>
            <a:pPr>
              <a:defRPr/>
            </a:pPr>
            <a:endParaRPr lang="fr-FR" dirty="0"/>
          </a:p>
          <a:p>
            <a:pPr>
              <a:defRPr/>
            </a:pPr>
            <a:endParaRPr lang="fr-FR" dirty="0"/>
          </a:p>
        </p:txBody>
      </p:sp>
      <p:pic>
        <p:nvPicPr>
          <p:cNvPr id="5" name="Image 6">
            <a:extLst>
              <a:ext uri="{FF2B5EF4-FFF2-40B4-BE49-F238E27FC236}">
                <a16:creationId xmlns:a16="http://schemas.microsoft.com/office/drawing/2014/main" id="{24059013-0577-D74C-87B1-4F93D796592C}"/>
              </a:ext>
            </a:extLst>
          </p:cNvPr>
          <p:cNvPicPr>
            <a:picLocks noChangeAspect="1"/>
          </p:cNvPicPr>
          <p:nvPr/>
        </p:nvPicPr>
        <p:blipFill>
          <a:blip r:embed="rId2">
            <a:extLst>
              <a:ext uri="{28A0092B-C50C-407E-A947-70E740481C1C}">
                <a14:useLocalDpi xmlns:a14="http://schemas.microsoft.com/office/drawing/2010/main" val="0"/>
              </a:ext>
            </a:extLst>
          </a:blip>
          <a:srcRect l="24883" r="30373"/>
          <a:stretch>
            <a:fillRect/>
          </a:stretch>
        </p:blipFill>
        <p:spPr bwMode="auto">
          <a:xfrm>
            <a:off x="8441246" y="701607"/>
            <a:ext cx="3095625" cy="383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0923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pPr>
              <a:defRPr/>
            </a:pPr>
            <a:r>
              <a:rPr lang="fr-FR" dirty="0">
                <a:solidFill>
                  <a:srgbClr val="FFFFFF"/>
                </a:solidFill>
              </a:rPr>
              <a:t>Phase IV « Design ou Décision » =  propositions</a:t>
            </a:r>
          </a:p>
        </p:txBody>
      </p:sp>
      <p:sp>
        <p:nvSpPr>
          <p:cNvPr id="5" name="Espace réservé du texte 4">
            <a:extLst>
              <a:ext uri="{FF2B5EF4-FFF2-40B4-BE49-F238E27FC236}">
                <a16:creationId xmlns:a16="http://schemas.microsoft.com/office/drawing/2014/main" id="{E354E2EE-CCC8-C84B-B4D7-FA1900F08211}"/>
              </a:ext>
            </a:extLst>
          </p:cNvPr>
          <p:cNvSpPr>
            <a:spLocks noGrp="1"/>
          </p:cNvSpPr>
          <p:nvPr>
            <p:ph type="body" sz="quarter" idx="13"/>
          </p:nvPr>
        </p:nvSpPr>
        <p:spPr>
          <a:xfrm>
            <a:off x="143281" y="1424158"/>
            <a:ext cx="10873802" cy="4244009"/>
          </a:xfrm>
        </p:spPr>
        <p:txBody>
          <a:bodyPr/>
          <a:lstStyle/>
          <a:p>
            <a:pPr marL="0" indent="0">
              <a:buNone/>
              <a:defRPr/>
            </a:pPr>
            <a:r>
              <a:rPr lang="fr-FR" dirty="0">
                <a:solidFill>
                  <a:schemeClr val="tx1">
                    <a:lumMod val="75000"/>
                    <a:lumOff val="25000"/>
                  </a:schemeClr>
                </a:solidFill>
                <a:latin typeface="Proxima Nova Regular"/>
                <a:cs typeface="Proxima Nova Regular"/>
              </a:rPr>
              <a:t>A partir des différents souhaits faire des </a:t>
            </a:r>
          </a:p>
          <a:p>
            <a:pPr marL="0" indent="0">
              <a:buNone/>
              <a:defRPr/>
            </a:pPr>
            <a:r>
              <a:rPr lang="fr-FR" dirty="0">
                <a:solidFill>
                  <a:schemeClr val="tx1">
                    <a:lumMod val="75000"/>
                    <a:lumOff val="25000"/>
                  </a:schemeClr>
                </a:solidFill>
                <a:latin typeface="Proxima Nova Regular"/>
                <a:cs typeface="Proxima Nova Regular"/>
              </a:rPr>
              <a:t>propositions à fort impact !</a:t>
            </a:r>
          </a:p>
          <a:p>
            <a:pPr marL="697706" lvl="1" indent="0">
              <a:spcBef>
                <a:spcPts val="0"/>
              </a:spcBef>
              <a:buClr>
                <a:srgbClr val="C00000"/>
              </a:buClr>
              <a:buNone/>
              <a:defRPr/>
            </a:pPr>
            <a:endParaRPr lang="fr-FR" sz="2000" b="0" dirty="0">
              <a:solidFill>
                <a:schemeClr val="tx1">
                  <a:lumMod val="75000"/>
                  <a:lumOff val="25000"/>
                </a:schemeClr>
              </a:solidFill>
              <a:latin typeface="Proxima Nova Regular"/>
              <a:cs typeface="Proxima Nova Regular"/>
            </a:endParaRP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Ça va au-delà des habitudes, de la routine</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Donne envie d’agir</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Exprime ce que l’on veut vraiment</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Est atteignable et réaliste</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S’appuie sur les forces</a:t>
            </a:r>
            <a:endParaRPr lang="fr-FR" sz="2000" b="0" dirty="0"/>
          </a:p>
        </p:txBody>
      </p:sp>
      <p:grpSp>
        <p:nvGrpSpPr>
          <p:cNvPr id="6" name="Groupe 5">
            <a:extLst>
              <a:ext uri="{FF2B5EF4-FFF2-40B4-BE49-F238E27FC236}">
                <a16:creationId xmlns:a16="http://schemas.microsoft.com/office/drawing/2014/main" id="{08C3831A-BE13-EC41-969B-040C96FE82F7}"/>
              </a:ext>
            </a:extLst>
          </p:cNvPr>
          <p:cNvGrpSpPr/>
          <p:nvPr/>
        </p:nvGrpSpPr>
        <p:grpSpPr>
          <a:xfrm>
            <a:off x="4355024" y="4122549"/>
            <a:ext cx="3975847" cy="2582648"/>
            <a:chOff x="8116842" y="2408343"/>
            <a:chExt cx="4610409" cy="3003691"/>
          </a:xfrm>
        </p:grpSpPr>
        <p:grpSp>
          <p:nvGrpSpPr>
            <p:cNvPr id="7" name="Groupe 6">
              <a:extLst>
                <a:ext uri="{FF2B5EF4-FFF2-40B4-BE49-F238E27FC236}">
                  <a16:creationId xmlns:a16="http://schemas.microsoft.com/office/drawing/2014/main" id="{F975130C-8155-964F-953F-B5253AA4A537}"/>
                </a:ext>
              </a:extLst>
            </p:cNvPr>
            <p:cNvGrpSpPr/>
            <p:nvPr/>
          </p:nvGrpSpPr>
          <p:grpSpPr>
            <a:xfrm>
              <a:off x="8116842" y="2408343"/>
              <a:ext cx="4610409" cy="3003691"/>
              <a:chOff x="4277931" y="2508573"/>
              <a:chExt cx="7497857" cy="4316540"/>
            </a:xfrm>
          </p:grpSpPr>
          <p:sp>
            <p:nvSpPr>
              <p:cNvPr id="12" name="Rectangle 11">
                <a:extLst>
                  <a:ext uri="{FF2B5EF4-FFF2-40B4-BE49-F238E27FC236}">
                    <a16:creationId xmlns:a16="http://schemas.microsoft.com/office/drawing/2014/main" id="{D2674E49-F279-4D46-9EDA-DDC9B736E4FD}"/>
                  </a:ext>
                </a:extLst>
              </p:cNvPr>
              <p:cNvSpPr/>
              <p:nvPr/>
            </p:nvSpPr>
            <p:spPr>
              <a:xfrm>
                <a:off x="4413707" y="2508573"/>
                <a:ext cx="5743395" cy="619218"/>
              </a:xfrm>
              <a:prstGeom prst="rect">
                <a:avLst/>
              </a:prstGeom>
            </p:spPr>
            <p:txBody>
              <a:bodyPr wrap="square">
                <a:spAutoFit/>
              </a:bodyPr>
              <a:lstStyle/>
              <a:p>
                <a:pPr lvl="0"/>
                <a:r>
                  <a:rPr lang="fr-FR" sz="1500" dirty="0">
                    <a:solidFill>
                      <a:srgbClr val="C00000"/>
                    </a:solidFill>
                  </a:rPr>
                  <a:t>1 Proposition = 1 Titre</a:t>
                </a:r>
              </a:p>
            </p:txBody>
          </p:sp>
          <p:sp>
            <p:nvSpPr>
              <p:cNvPr id="13" name="Rectangle 12">
                <a:extLst>
                  <a:ext uri="{FF2B5EF4-FFF2-40B4-BE49-F238E27FC236}">
                    <a16:creationId xmlns:a16="http://schemas.microsoft.com/office/drawing/2014/main" id="{15D39DF7-4DEA-7844-B8F4-A3B095400ACE}"/>
                  </a:ext>
                </a:extLst>
              </p:cNvPr>
              <p:cNvSpPr/>
              <p:nvPr/>
            </p:nvSpPr>
            <p:spPr>
              <a:xfrm>
                <a:off x="5223063" y="3411976"/>
                <a:ext cx="5579773" cy="884599"/>
              </a:xfrm>
              <a:prstGeom prst="rect">
                <a:avLst/>
              </a:prstGeom>
            </p:spPr>
            <p:txBody>
              <a:bodyPr wrap="square">
                <a:spAutoFit/>
              </a:bodyPr>
              <a:lstStyle/>
              <a:p>
                <a:pPr lvl="0"/>
                <a:r>
                  <a:rPr lang="fr-FR" sz="1200" b="1" dirty="0"/>
                  <a:t>Descriptif de l’ambition :</a:t>
                </a:r>
                <a:r>
                  <a:rPr lang="fr-FR" sz="1200" dirty="0"/>
                  <a:t> </a:t>
                </a:r>
                <a:r>
                  <a:rPr lang="fr-FR" sz="1200" b="1" dirty="0"/>
                  <a:t>CQNVV</a:t>
                </a:r>
                <a:endParaRPr lang="fr-FR" sz="1200" dirty="0"/>
              </a:p>
              <a:p>
                <a:pPr lvl="0"/>
                <a:r>
                  <a:rPr lang="fr-FR" sz="1200" dirty="0"/>
                  <a:t>(ce que nous voulons vraiment)</a:t>
                </a:r>
              </a:p>
            </p:txBody>
          </p:sp>
          <p:sp>
            <p:nvSpPr>
              <p:cNvPr id="14" name="Rectangle 13">
                <a:extLst>
                  <a:ext uri="{FF2B5EF4-FFF2-40B4-BE49-F238E27FC236}">
                    <a16:creationId xmlns:a16="http://schemas.microsoft.com/office/drawing/2014/main" id="{766921C4-5B98-CD42-AB59-FD2320C916DB}"/>
                  </a:ext>
                </a:extLst>
              </p:cNvPr>
              <p:cNvSpPr/>
              <p:nvPr/>
            </p:nvSpPr>
            <p:spPr>
              <a:xfrm>
                <a:off x="5223061" y="4140238"/>
                <a:ext cx="5735964" cy="884599"/>
              </a:xfrm>
              <a:prstGeom prst="rect">
                <a:avLst/>
              </a:prstGeom>
            </p:spPr>
            <p:txBody>
              <a:bodyPr wrap="square">
                <a:spAutoFit/>
              </a:bodyPr>
              <a:lstStyle/>
              <a:p>
                <a:pPr lvl="0"/>
                <a:r>
                  <a:rPr lang="fr-FR" sz="1200" b="1" dirty="0"/>
                  <a:t>Impact positif : CQNAG</a:t>
                </a:r>
                <a:endParaRPr lang="fr-FR" sz="1200" dirty="0"/>
              </a:p>
              <a:p>
                <a:pPr lvl="0"/>
                <a:r>
                  <a:rPr lang="fr-FR" sz="1200" dirty="0"/>
                  <a:t>(ce que nous allons gagner)</a:t>
                </a:r>
              </a:p>
            </p:txBody>
          </p:sp>
          <p:sp>
            <p:nvSpPr>
              <p:cNvPr id="15" name="Rectangle 14">
                <a:extLst>
                  <a:ext uri="{FF2B5EF4-FFF2-40B4-BE49-F238E27FC236}">
                    <a16:creationId xmlns:a16="http://schemas.microsoft.com/office/drawing/2014/main" id="{66FA31FA-8B3B-A541-865F-C220951E2717}"/>
                  </a:ext>
                </a:extLst>
              </p:cNvPr>
              <p:cNvSpPr/>
              <p:nvPr/>
            </p:nvSpPr>
            <p:spPr>
              <a:xfrm>
                <a:off x="5223061" y="4865181"/>
                <a:ext cx="6552727" cy="884599"/>
              </a:xfrm>
              <a:prstGeom prst="rect">
                <a:avLst/>
              </a:prstGeom>
            </p:spPr>
            <p:txBody>
              <a:bodyPr wrap="square">
                <a:spAutoFit/>
              </a:bodyPr>
              <a:lstStyle/>
              <a:p>
                <a:pPr lvl="0"/>
                <a:r>
                  <a:rPr lang="fr-FR" sz="1200" b="1" dirty="0"/>
                  <a:t>Illustrations concrètes : CQNAF</a:t>
                </a:r>
              </a:p>
              <a:p>
                <a:pPr lvl="0"/>
                <a:r>
                  <a:rPr lang="fr-FR" sz="1200" dirty="0"/>
                  <a:t>(ce que nous allons faire)</a:t>
                </a:r>
              </a:p>
            </p:txBody>
          </p:sp>
          <p:sp>
            <p:nvSpPr>
              <p:cNvPr id="16" name="Rectangle 15">
                <a:extLst>
                  <a:ext uri="{FF2B5EF4-FFF2-40B4-BE49-F238E27FC236}">
                    <a16:creationId xmlns:a16="http://schemas.microsoft.com/office/drawing/2014/main" id="{519EED3E-88DD-6B4D-A41F-AC9C81ADDB81}"/>
                  </a:ext>
                </a:extLst>
              </p:cNvPr>
              <p:cNvSpPr/>
              <p:nvPr/>
            </p:nvSpPr>
            <p:spPr>
              <a:xfrm>
                <a:off x="5223061" y="5586675"/>
                <a:ext cx="5474257" cy="1238438"/>
              </a:xfrm>
              <a:prstGeom prst="rect">
                <a:avLst/>
              </a:prstGeom>
            </p:spPr>
            <p:txBody>
              <a:bodyPr wrap="square">
                <a:spAutoFit/>
              </a:bodyPr>
              <a:lstStyle/>
              <a:p>
                <a:pPr lvl="0"/>
                <a:r>
                  <a:rPr lang="fr-FR" sz="1200" b="1" dirty="0"/>
                  <a:t>Ressources : AQM</a:t>
                </a:r>
                <a:endParaRPr lang="fr-FR" sz="1200" dirty="0"/>
              </a:p>
              <a:p>
                <a:pPr lvl="0"/>
                <a:r>
                  <a:rPr lang="fr-FR" sz="1200" dirty="0"/>
                  <a:t>(avec quelles forces, quel aide, quels moyens)</a:t>
                </a:r>
              </a:p>
            </p:txBody>
          </p:sp>
          <p:sp>
            <p:nvSpPr>
              <p:cNvPr id="17" name="Rectangle 16">
                <a:extLst>
                  <a:ext uri="{FF2B5EF4-FFF2-40B4-BE49-F238E27FC236}">
                    <a16:creationId xmlns:a16="http://schemas.microsoft.com/office/drawing/2014/main" id="{69C90DBF-A531-6D41-8B01-FA9177165711}"/>
                  </a:ext>
                </a:extLst>
              </p:cNvPr>
              <p:cNvSpPr/>
              <p:nvPr/>
            </p:nvSpPr>
            <p:spPr>
              <a:xfrm>
                <a:off x="4277931" y="3522708"/>
                <a:ext cx="864096" cy="2107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pic>
          <p:nvPicPr>
            <p:cNvPr id="8" name="Picture 10" descr="Résultat de recherche d'images pour &quot;plus&quot;">
              <a:extLst>
                <a:ext uri="{FF2B5EF4-FFF2-40B4-BE49-F238E27FC236}">
                  <a16:creationId xmlns:a16="http://schemas.microsoft.com/office/drawing/2014/main" id="{4F9EB09E-069D-5444-932F-B5FC0755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987" y="3234893"/>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0" descr="Résultat de recherche d'images pour &quot;plus&quot;">
              <a:extLst>
                <a:ext uri="{FF2B5EF4-FFF2-40B4-BE49-F238E27FC236}">
                  <a16:creationId xmlns:a16="http://schemas.microsoft.com/office/drawing/2014/main" id="{0D4D3D1D-B73D-6440-8DC3-BE4E551C5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987" y="3733535"/>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Résultat de recherche d'images pour &quot;plus&quot;">
              <a:extLst>
                <a:ext uri="{FF2B5EF4-FFF2-40B4-BE49-F238E27FC236}">
                  <a16:creationId xmlns:a16="http://schemas.microsoft.com/office/drawing/2014/main" id="{6377FE6B-7A75-8B48-91DE-F94002FB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921" y="4197107"/>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Résultat de recherche d'images pour &quot;plus&quot;">
              <a:extLst>
                <a:ext uri="{FF2B5EF4-FFF2-40B4-BE49-F238E27FC236}">
                  <a16:creationId xmlns:a16="http://schemas.microsoft.com/office/drawing/2014/main" id="{ADFDF992-6EE6-B54C-97C2-D7F8812D0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921" y="4804901"/>
              <a:ext cx="245078" cy="21830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8" name="Rectangle 4">
            <a:extLst>
              <a:ext uri="{FF2B5EF4-FFF2-40B4-BE49-F238E27FC236}">
                <a16:creationId xmlns:a16="http://schemas.microsoft.com/office/drawing/2014/main" id="{7C8E59B2-A028-F74D-A541-557AB994EB98}"/>
              </a:ext>
            </a:extLst>
          </p:cNvPr>
          <p:cNvSpPr txBox="1">
            <a:spLocks noChangeArrowheads="1"/>
          </p:cNvSpPr>
          <p:nvPr/>
        </p:nvSpPr>
        <p:spPr>
          <a:xfrm>
            <a:off x="7944118" y="0"/>
            <a:ext cx="4247882" cy="4587392"/>
          </a:xfrm>
          <a:prstGeom prst="rect">
            <a:avLst/>
          </a:prstGeom>
          <a:solidFill>
            <a:srgbClr val="FFFF99"/>
          </a:solidFill>
          <a:ln>
            <a:solidFill>
              <a:srgbClr val="FF6600"/>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0738" lvl="1" indent="-342900" defTabSz="955675">
              <a:buFont typeface="Arial" panose="020B0604020202020204" pitchFamily="34" charset="0"/>
              <a:buNone/>
              <a:defRPr/>
            </a:pPr>
            <a:endParaRPr lang="fr-FR" sz="2000" dirty="0">
              <a:solidFill>
                <a:srgbClr val="404040"/>
              </a:solidFill>
            </a:endParaRPr>
          </a:p>
          <a:p>
            <a:pPr marL="820738" lvl="1" indent="-342900" defTabSz="955675">
              <a:buFont typeface="Arial" panose="020B0604020202020204" pitchFamily="34" charset="0"/>
              <a:buNone/>
              <a:defRPr/>
            </a:pPr>
            <a:r>
              <a:rPr lang="fr-FR" sz="2000" dirty="0">
                <a:solidFill>
                  <a:srgbClr val="404040"/>
                </a:solidFill>
              </a:rPr>
              <a:t>Format d</a:t>
            </a:r>
            <a:r>
              <a:rPr lang="ja-JP" altLang="fr-FR" sz="2000">
                <a:solidFill>
                  <a:srgbClr val="404040"/>
                </a:solidFill>
                <a:latin typeface="Arial"/>
              </a:rPr>
              <a:t>’</a:t>
            </a:r>
            <a:r>
              <a:rPr lang="fr-FR" sz="2000" dirty="0">
                <a:solidFill>
                  <a:srgbClr val="404040"/>
                </a:solidFill>
              </a:rPr>
              <a:t>une proposition</a:t>
            </a:r>
          </a:p>
          <a:p>
            <a:pPr marL="820738" lvl="1" indent="-342900" defTabSz="955675">
              <a:buFont typeface="Arial" panose="020B0604020202020204" pitchFamily="34" charset="0"/>
              <a:buNone/>
              <a:defRPr/>
            </a:pPr>
            <a:r>
              <a:rPr lang="fr-FR" dirty="0">
                <a:solidFill>
                  <a:srgbClr val="5F5F5F"/>
                </a:solidFill>
              </a:rPr>
              <a:t>	</a:t>
            </a:r>
          </a:p>
          <a:p>
            <a:pPr marL="857250" lvl="1" indent="-457200" defTabSz="955675">
              <a:buFont typeface="Arial" panose="020B0604020202020204" pitchFamily="34" charset="0"/>
              <a:buNone/>
              <a:defRPr/>
            </a:pPr>
            <a:r>
              <a:rPr lang="fr-FR" sz="2000" dirty="0">
                <a:solidFill>
                  <a:srgbClr val="5F5F5F"/>
                </a:solidFill>
              </a:rPr>
              <a:t>	1/Thème : titre</a:t>
            </a:r>
          </a:p>
          <a:p>
            <a:pPr marL="857250" lvl="1" indent="-457200" defTabSz="955675">
              <a:buFont typeface="Arial" panose="020B0604020202020204" pitchFamily="34" charset="0"/>
              <a:buNone/>
              <a:defRPr/>
            </a:pPr>
            <a:endParaRPr lang="fr-FR" sz="2000" dirty="0">
              <a:solidFill>
                <a:srgbClr val="5F5F5F"/>
              </a:solidFill>
            </a:endParaRPr>
          </a:p>
          <a:p>
            <a:pPr marL="857250" lvl="1" indent="-457200" defTabSz="955675">
              <a:buFont typeface="Arial" panose="020B0604020202020204" pitchFamily="34" charset="0"/>
              <a:buNone/>
              <a:defRPr/>
            </a:pPr>
            <a:r>
              <a:rPr lang="fr-FR" sz="2000" dirty="0">
                <a:solidFill>
                  <a:srgbClr val="5F5F5F"/>
                </a:solidFill>
              </a:rPr>
              <a:t>	2/Ambition : CQNVV</a:t>
            </a:r>
          </a:p>
          <a:p>
            <a:pPr marL="857250" lvl="1" indent="-457200" defTabSz="955675">
              <a:buFont typeface="Arial" panose="020B0604020202020204" pitchFamily="34" charset="0"/>
              <a:buNone/>
              <a:defRPr/>
            </a:pPr>
            <a:endParaRPr lang="fr-FR" sz="2000" dirty="0">
              <a:solidFill>
                <a:srgbClr val="5F5F5F"/>
              </a:solidFill>
            </a:endParaRPr>
          </a:p>
          <a:p>
            <a:pPr marL="857250" lvl="1" indent="-457200" defTabSz="955675">
              <a:buFont typeface="Arial" panose="020B0604020202020204" pitchFamily="34" charset="0"/>
              <a:buNone/>
              <a:defRPr/>
            </a:pPr>
            <a:r>
              <a:rPr lang="fr-FR" sz="2000" dirty="0">
                <a:solidFill>
                  <a:srgbClr val="5F5F5F"/>
                </a:solidFill>
              </a:rPr>
              <a:t>	3/Impact positif : CQNAG</a:t>
            </a:r>
          </a:p>
          <a:p>
            <a:pPr marL="857250" lvl="1" indent="-457200" defTabSz="955675">
              <a:buFont typeface="Arial" panose="020B0604020202020204" pitchFamily="34" charset="0"/>
              <a:buNone/>
              <a:defRPr/>
            </a:pPr>
            <a:endParaRPr lang="fr-FR" sz="2000" dirty="0">
              <a:solidFill>
                <a:srgbClr val="5F5F5F"/>
              </a:solidFill>
            </a:endParaRPr>
          </a:p>
          <a:p>
            <a:pPr marL="857250" lvl="1" indent="-457200" defTabSz="955675">
              <a:buFont typeface="Arial" panose="020B0604020202020204" pitchFamily="34" charset="0"/>
              <a:buNone/>
              <a:defRPr/>
            </a:pPr>
            <a:r>
              <a:rPr lang="fr-FR" sz="2000" dirty="0">
                <a:solidFill>
                  <a:srgbClr val="5F5F5F"/>
                </a:solidFill>
              </a:rPr>
              <a:t>	4/ Illustrations concrètes CQNAF</a:t>
            </a:r>
            <a:br>
              <a:rPr lang="fr-FR" sz="2000" dirty="0">
                <a:solidFill>
                  <a:srgbClr val="5F5F5F"/>
                </a:solidFill>
              </a:rPr>
            </a:br>
            <a:endParaRPr lang="fr-FR" sz="2000" dirty="0">
              <a:solidFill>
                <a:srgbClr val="5F5F5F"/>
              </a:solidFill>
            </a:endParaRPr>
          </a:p>
          <a:p>
            <a:pPr marL="857250" lvl="1" indent="-457200" defTabSz="955675">
              <a:buFont typeface="Arial" panose="020B0604020202020204" pitchFamily="34" charset="0"/>
              <a:buNone/>
              <a:defRPr/>
            </a:pPr>
            <a:r>
              <a:rPr lang="fr-FR" sz="2000" dirty="0">
                <a:solidFill>
                  <a:srgbClr val="5F5F5F"/>
                </a:solidFill>
              </a:rPr>
              <a:t>	5/ Ressources : AQM</a:t>
            </a:r>
          </a:p>
          <a:p>
            <a:pPr marL="457200" indent="-457200" defTabSz="955675">
              <a:buFont typeface="Arial" panose="020B0604020202020204" pitchFamily="34" charset="0"/>
              <a:buNone/>
              <a:defRPr/>
            </a:pPr>
            <a:endParaRPr lang="fr-FR" sz="2400" dirty="0">
              <a:solidFill>
                <a:srgbClr val="5F5F5F"/>
              </a:solidFill>
            </a:endParaRPr>
          </a:p>
        </p:txBody>
      </p:sp>
    </p:spTree>
    <p:extLst>
      <p:ext uri="{BB962C8B-B14F-4D97-AF65-F5344CB8AC3E}">
        <p14:creationId xmlns:p14="http://schemas.microsoft.com/office/powerpoint/2010/main" val="1661772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pPr>
              <a:defRPr/>
            </a:pPr>
            <a:r>
              <a:rPr lang="fr-FR" dirty="0">
                <a:solidFill>
                  <a:srgbClr val="FFFFFF"/>
                </a:solidFill>
              </a:rPr>
              <a:t>Phase IV « Design ou Décision » =  propositions</a:t>
            </a:r>
          </a:p>
        </p:txBody>
      </p:sp>
      <p:sp>
        <p:nvSpPr>
          <p:cNvPr id="19" name="Rectangle 2">
            <a:extLst>
              <a:ext uri="{FF2B5EF4-FFF2-40B4-BE49-F238E27FC236}">
                <a16:creationId xmlns:a16="http://schemas.microsoft.com/office/drawing/2014/main" id="{86D88E9E-9260-4B44-9342-C27C4F0D2D7F}"/>
              </a:ext>
            </a:extLst>
          </p:cNvPr>
          <p:cNvSpPr>
            <a:spLocks noGrp="1" noChangeArrowheads="1"/>
          </p:cNvSpPr>
          <p:nvPr>
            <p:ph type="body" sz="quarter" idx="13"/>
          </p:nvPr>
        </p:nvSpPr>
        <p:spPr/>
        <p:txBody>
          <a:bodyPr/>
          <a:lstStyle/>
          <a:p>
            <a:pPr marL="358775" indent="-358775" defTabSz="955675">
              <a:buNone/>
              <a:defRPr/>
            </a:pPr>
            <a:r>
              <a:rPr lang="fr-FR" sz="2400" dirty="0"/>
              <a:t>     Exprimez, sur une feuille de </a:t>
            </a:r>
            <a:r>
              <a:rPr lang="fr-FR" sz="2400" dirty="0" err="1"/>
              <a:t>paperboard</a:t>
            </a:r>
            <a:r>
              <a:rPr lang="fr-FR" sz="2400" dirty="0"/>
              <a:t>, le Devenir imaginé par votre groupe, autour des orientations, par :</a:t>
            </a:r>
          </a:p>
          <a:p>
            <a:pPr marL="774700" lvl="1" indent="-296863" defTabSz="955675">
              <a:defRPr/>
            </a:pPr>
            <a:r>
              <a:rPr lang="fr-FR" dirty="0"/>
              <a:t>Un dessin</a:t>
            </a:r>
          </a:p>
          <a:p>
            <a:pPr marL="774700" lvl="1" indent="-296863" defTabSz="955675">
              <a:defRPr/>
            </a:pPr>
            <a:r>
              <a:rPr lang="fr-FR" dirty="0"/>
              <a:t>Des images</a:t>
            </a:r>
          </a:p>
          <a:p>
            <a:pPr marL="774700" lvl="1" indent="-296863" defTabSz="955675">
              <a:defRPr/>
            </a:pPr>
            <a:r>
              <a:rPr lang="fr-FR" dirty="0"/>
              <a:t>Un slogan</a:t>
            </a:r>
          </a:p>
          <a:p>
            <a:pPr marL="774700" lvl="1" indent="-296863" defTabSz="955675">
              <a:defRPr/>
            </a:pPr>
            <a:r>
              <a:rPr lang="fr-FR" dirty="0"/>
              <a:t>Une ou plusieurs phrases d</a:t>
            </a:r>
            <a:r>
              <a:rPr lang="ja-JP" altLang="fr-FR" dirty="0"/>
              <a:t>’</a:t>
            </a:r>
            <a:r>
              <a:rPr lang="fr-FR" dirty="0"/>
              <a:t>explication</a:t>
            </a:r>
          </a:p>
          <a:p>
            <a:pPr marL="774700" lvl="1" indent="-296863" defTabSz="955675">
              <a:defRPr/>
            </a:pPr>
            <a:r>
              <a:rPr lang="fr-FR" dirty="0"/>
              <a:t>…</a:t>
            </a:r>
          </a:p>
          <a:p>
            <a:pPr marL="358775" indent="-358775" defTabSz="955675">
              <a:buNone/>
              <a:defRPr/>
            </a:pPr>
            <a:endParaRPr lang="fr-FR" sz="2400" b="1" dirty="0"/>
          </a:p>
        </p:txBody>
      </p:sp>
      <p:pic>
        <p:nvPicPr>
          <p:cNvPr id="20" name="Espace réservé du contenu 5">
            <a:extLst>
              <a:ext uri="{FF2B5EF4-FFF2-40B4-BE49-F238E27FC236}">
                <a16:creationId xmlns:a16="http://schemas.microsoft.com/office/drawing/2014/main" id="{9A5A4D62-E8A2-884F-ABD8-56F581FA9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768901" y="2832641"/>
            <a:ext cx="3912113" cy="2934085"/>
          </a:xfrm>
          <a:prstGeom prst="rect">
            <a:avLst/>
          </a:prstGeom>
        </p:spPr>
      </p:pic>
      <p:pic>
        <p:nvPicPr>
          <p:cNvPr id="21" name="Image 20">
            <a:extLst>
              <a:ext uri="{FF2B5EF4-FFF2-40B4-BE49-F238E27FC236}">
                <a16:creationId xmlns:a16="http://schemas.microsoft.com/office/drawing/2014/main" id="{784DE3C4-3A88-B44F-894F-5A95E3A9B6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69171" y="4009076"/>
            <a:ext cx="2990155" cy="2242616"/>
          </a:xfrm>
          <a:prstGeom prst="rect">
            <a:avLst/>
          </a:prstGeom>
        </p:spPr>
      </p:pic>
    </p:spTree>
    <p:extLst>
      <p:ext uri="{BB962C8B-B14F-4D97-AF65-F5344CB8AC3E}">
        <p14:creationId xmlns:p14="http://schemas.microsoft.com/office/powerpoint/2010/main" val="3943541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pPr>
              <a:defRPr/>
            </a:pPr>
            <a:r>
              <a:rPr lang="fr-FR" dirty="0">
                <a:solidFill>
                  <a:srgbClr val="FFFFFF"/>
                </a:solidFill>
              </a:rPr>
              <a:t>Phase IV « Design ou Décision » =  propositions</a:t>
            </a:r>
          </a:p>
        </p:txBody>
      </p:sp>
      <p:sp>
        <p:nvSpPr>
          <p:cNvPr id="5" name="Espace réservé du texte 4">
            <a:extLst>
              <a:ext uri="{FF2B5EF4-FFF2-40B4-BE49-F238E27FC236}">
                <a16:creationId xmlns:a16="http://schemas.microsoft.com/office/drawing/2014/main" id="{E354E2EE-CCC8-C84B-B4D7-FA1900F08211}"/>
              </a:ext>
            </a:extLst>
          </p:cNvPr>
          <p:cNvSpPr>
            <a:spLocks noGrp="1"/>
          </p:cNvSpPr>
          <p:nvPr>
            <p:ph type="body" sz="quarter" idx="13"/>
          </p:nvPr>
        </p:nvSpPr>
        <p:spPr>
          <a:xfrm>
            <a:off x="143281" y="1424158"/>
            <a:ext cx="10873802" cy="4244009"/>
          </a:xfrm>
        </p:spPr>
        <p:txBody>
          <a:bodyPr/>
          <a:lstStyle/>
          <a:p>
            <a:pPr marL="0" indent="0">
              <a:buNone/>
              <a:defRPr/>
            </a:pPr>
            <a:r>
              <a:rPr lang="fr-FR" dirty="0">
                <a:solidFill>
                  <a:schemeClr val="tx1">
                    <a:lumMod val="75000"/>
                    <a:lumOff val="25000"/>
                  </a:schemeClr>
                </a:solidFill>
                <a:latin typeface="Proxima Nova Regular"/>
                <a:cs typeface="Proxima Nova Regular"/>
              </a:rPr>
              <a:t>A partir des différents souhaits faire des </a:t>
            </a:r>
          </a:p>
          <a:p>
            <a:pPr marL="0" indent="0">
              <a:buNone/>
              <a:defRPr/>
            </a:pPr>
            <a:r>
              <a:rPr lang="fr-FR" dirty="0">
                <a:solidFill>
                  <a:schemeClr val="tx1">
                    <a:lumMod val="75000"/>
                    <a:lumOff val="25000"/>
                  </a:schemeClr>
                </a:solidFill>
                <a:latin typeface="Proxima Nova Regular"/>
                <a:cs typeface="Proxima Nova Regular"/>
              </a:rPr>
              <a:t>propositions à fort impact !</a:t>
            </a:r>
          </a:p>
          <a:p>
            <a:pPr marL="697706" lvl="1" indent="0">
              <a:spcBef>
                <a:spcPts val="0"/>
              </a:spcBef>
              <a:buClr>
                <a:srgbClr val="C00000"/>
              </a:buClr>
              <a:buNone/>
              <a:defRPr/>
            </a:pPr>
            <a:endParaRPr lang="fr-FR" sz="2000" b="0" dirty="0">
              <a:solidFill>
                <a:schemeClr val="tx1">
                  <a:lumMod val="75000"/>
                  <a:lumOff val="25000"/>
                </a:schemeClr>
              </a:solidFill>
              <a:latin typeface="Proxima Nova Regular"/>
              <a:cs typeface="Proxima Nova Regular"/>
            </a:endParaRP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Ça va au-delà des habitudes, de la routine</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Donne envie d’agir</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Exprime ce que l’on veut vraiment</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Est atteignable et réaliste</a:t>
            </a:r>
          </a:p>
          <a:p>
            <a:pPr marL="1040606" lvl="1" indent="-342900">
              <a:buClr>
                <a:srgbClr val="C00000"/>
              </a:buClr>
              <a:buFont typeface="Wingdings" charset="2"/>
              <a:buChar char="²"/>
              <a:defRPr/>
            </a:pPr>
            <a:r>
              <a:rPr lang="fr-FR" sz="2000" b="0" dirty="0">
                <a:solidFill>
                  <a:schemeClr val="tx1">
                    <a:lumMod val="75000"/>
                    <a:lumOff val="25000"/>
                  </a:schemeClr>
                </a:solidFill>
                <a:latin typeface="Proxima Nova Regular"/>
                <a:cs typeface="Proxima Nova Regular"/>
              </a:rPr>
              <a:t>S’appuie sur les forces</a:t>
            </a:r>
            <a:endParaRPr lang="fr-FR" sz="2000" b="0" dirty="0"/>
          </a:p>
        </p:txBody>
      </p:sp>
      <p:grpSp>
        <p:nvGrpSpPr>
          <p:cNvPr id="6" name="Groupe 5">
            <a:extLst>
              <a:ext uri="{FF2B5EF4-FFF2-40B4-BE49-F238E27FC236}">
                <a16:creationId xmlns:a16="http://schemas.microsoft.com/office/drawing/2014/main" id="{08C3831A-BE13-EC41-969B-040C96FE82F7}"/>
              </a:ext>
            </a:extLst>
          </p:cNvPr>
          <p:cNvGrpSpPr/>
          <p:nvPr/>
        </p:nvGrpSpPr>
        <p:grpSpPr>
          <a:xfrm>
            <a:off x="4355024" y="4122549"/>
            <a:ext cx="3975847" cy="2582648"/>
            <a:chOff x="8116842" y="2408343"/>
            <a:chExt cx="4610409" cy="3003691"/>
          </a:xfrm>
        </p:grpSpPr>
        <p:grpSp>
          <p:nvGrpSpPr>
            <p:cNvPr id="7" name="Groupe 6">
              <a:extLst>
                <a:ext uri="{FF2B5EF4-FFF2-40B4-BE49-F238E27FC236}">
                  <a16:creationId xmlns:a16="http://schemas.microsoft.com/office/drawing/2014/main" id="{F975130C-8155-964F-953F-B5253AA4A537}"/>
                </a:ext>
              </a:extLst>
            </p:cNvPr>
            <p:cNvGrpSpPr/>
            <p:nvPr/>
          </p:nvGrpSpPr>
          <p:grpSpPr>
            <a:xfrm>
              <a:off x="8116842" y="2408343"/>
              <a:ext cx="4610409" cy="3003691"/>
              <a:chOff x="4277931" y="2508573"/>
              <a:chExt cx="7497857" cy="4316540"/>
            </a:xfrm>
          </p:grpSpPr>
          <p:sp>
            <p:nvSpPr>
              <p:cNvPr id="12" name="Rectangle 11">
                <a:extLst>
                  <a:ext uri="{FF2B5EF4-FFF2-40B4-BE49-F238E27FC236}">
                    <a16:creationId xmlns:a16="http://schemas.microsoft.com/office/drawing/2014/main" id="{D2674E49-F279-4D46-9EDA-DDC9B736E4FD}"/>
                  </a:ext>
                </a:extLst>
              </p:cNvPr>
              <p:cNvSpPr/>
              <p:nvPr/>
            </p:nvSpPr>
            <p:spPr>
              <a:xfrm>
                <a:off x="4413707" y="2508573"/>
                <a:ext cx="5743395" cy="619218"/>
              </a:xfrm>
              <a:prstGeom prst="rect">
                <a:avLst/>
              </a:prstGeom>
            </p:spPr>
            <p:txBody>
              <a:bodyPr wrap="square">
                <a:spAutoFit/>
              </a:bodyPr>
              <a:lstStyle/>
              <a:p>
                <a:pPr lvl="0"/>
                <a:r>
                  <a:rPr lang="fr-FR" sz="1500" dirty="0">
                    <a:solidFill>
                      <a:srgbClr val="C00000"/>
                    </a:solidFill>
                  </a:rPr>
                  <a:t>1 Proposition = 1 Titre</a:t>
                </a:r>
              </a:p>
            </p:txBody>
          </p:sp>
          <p:sp>
            <p:nvSpPr>
              <p:cNvPr id="13" name="Rectangle 12">
                <a:extLst>
                  <a:ext uri="{FF2B5EF4-FFF2-40B4-BE49-F238E27FC236}">
                    <a16:creationId xmlns:a16="http://schemas.microsoft.com/office/drawing/2014/main" id="{15D39DF7-4DEA-7844-B8F4-A3B095400ACE}"/>
                  </a:ext>
                </a:extLst>
              </p:cNvPr>
              <p:cNvSpPr/>
              <p:nvPr/>
            </p:nvSpPr>
            <p:spPr>
              <a:xfrm>
                <a:off x="5223063" y="3411976"/>
                <a:ext cx="5579773" cy="884599"/>
              </a:xfrm>
              <a:prstGeom prst="rect">
                <a:avLst/>
              </a:prstGeom>
            </p:spPr>
            <p:txBody>
              <a:bodyPr wrap="square">
                <a:spAutoFit/>
              </a:bodyPr>
              <a:lstStyle/>
              <a:p>
                <a:pPr lvl="0"/>
                <a:r>
                  <a:rPr lang="fr-FR" sz="1200" b="1" dirty="0"/>
                  <a:t>Descriptif de l’ambition :</a:t>
                </a:r>
                <a:r>
                  <a:rPr lang="fr-FR" sz="1200" dirty="0"/>
                  <a:t> </a:t>
                </a:r>
                <a:r>
                  <a:rPr lang="fr-FR" sz="1200" b="1" dirty="0"/>
                  <a:t>CQNVV</a:t>
                </a:r>
                <a:endParaRPr lang="fr-FR" sz="1200" dirty="0"/>
              </a:p>
              <a:p>
                <a:pPr lvl="0"/>
                <a:r>
                  <a:rPr lang="fr-FR" sz="1200" dirty="0"/>
                  <a:t>(ce que nous voulons vraiment)</a:t>
                </a:r>
              </a:p>
            </p:txBody>
          </p:sp>
          <p:sp>
            <p:nvSpPr>
              <p:cNvPr id="14" name="Rectangle 13">
                <a:extLst>
                  <a:ext uri="{FF2B5EF4-FFF2-40B4-BE49-F238E27FC236}">
                    <a16:creationId xmlns:a16="http://schemas.microsoft.com/office/drawing/2014/main" id="{766921C4-5B98-CD42-AB59-FD2320C916DB}"/>
                  </a:ext>
                </a:extLst>
              </p:cNvPr>
              <p:cNvSpPr/>
              <p:nvPr/>
            </p:nvSpPr>
            <p:spPr>
              <a:xfrm>
                <a:off x="5223061" y="4140238"/>
                <a:ext cx="5735964" cy="884599"/>
              </a:xfrm>
              <a:prstGeom prst="rect">
                <a:avLst/>
              </a:prstGeom>
            </p:spPr>
            <p:txBody>
              <a:bodyPr wrap="square">
                <a:spAutoFit/>
              </a:bodyPr>
              <a:lstStyle/>
              <a:p>
                <a:pPr lvl="0"/>
                <a:r>
                  <a:rPr lang="fr-FR" sz="1200" b="1" dirty="0"/>
                  <a:t>Impact positif : CQNAG</a:t>
                </a:r>
                <a:endParaRPr lang="fr-FR" sz="1200" dirty="0"/>
              </a:p>
              <a:p>
                <a:pPr lvl="0"/>
                <a:r>
                  <a:rPr lang="fr-FR" sz="1200" dirty="0"/>
                  <a:t>(ce que nous allons gagner)</a:t>
                </a:r>
              </a:p>
            </p:txBody>
          </p:sp>
          <p:sp>
            <p:nvSpPr>
              <p:cNvPr id="15" name="Rectangle 14">
                <a:extLst>
                  <a:ext uri="{FF2B5EF4-FFF2-40B4-BE49-F238E27FC236}">
                    <a16:creationId xmlns:a16="http://schemas.microsoft.com/office/drawing/2014/main" id="{66FA31FA-8B3B-A541-865F-C220951E2717}"/>
                  </a:ext>
                </a:extLst>
              </p:cNvPr>
              <p:cNvSpPr/>
              <p:nvPr/>
            </p:nvSpPr>
            <p:spPr>
              <a:xfrm>
                <a:off x="5223061" y="4865181"/>
                <a:ext cx="6552727" cy="884599"/>
              </a:xfrm>
              <a:prstGeom prst="rect">
                <a:avLst/>
              </a:prstGeom>
            </p:spPr>
            <p:txBody>
              <a:bodyPr wrap="square">
                <a:spAutoFit/>
              </a:bodyPr>
              <a:lstStyle/>
              <a:p>
                <a:pPr lvl="0"/>
                <a:r>
                  <a:rPr lang="fr-FR" sz="1200" b="1" dirty="0"/>
                  <a:t>Illustrations concrètes : CQNAF</a:t>
                </a:r>
              </a:p>
              <a:p>
                <a:pPr lvl="0"/>
                <a:r>
                  <a:rPr lang="fr-FR" sz="1200" dirty="0"/>
                  <a:t>(ce que nous allons faire)</a:t>
                </a:r>
              </a:p>
            </p:txBody>
          </p:sp>
          <p:sp>
            <p:nvSpPr>
              <p:cNvPr id="16" name="Rectangle 15">
                <a:extLst>
                  <a:ext uri="{FF2B5EF4-FFF2-40B4-BE49-F238E27FC236}">
                    <a16:creationId xmlns:a16="http://schemas.microsoft.com/office/drawing/2014/main" id="{519EED3E-88DD-6B4D-A41F-AC9C81ADDB81}"/>
                  </a:ext>
                </a:extLst>
              </p:cNvPr>
              <p:cNvSpPr/>
              <p:nvPr/>
            </p:nvSpPr>
            <p:spPr>
              <a:xfrm>
                <a:off x="5223061" y="5586675"/>
                <a:ext cx="5474257" cy="1238438"/>
              </a:xfrm>
              <a:prstGeom prst="rect">
                <a:avLst/>
              </a:prstGeom>
            </p:spPr>
            <p:txBody>
              <a:bodyPr wrap="square">
                <a:spAutoFit/>
              </a:bodyPr>
              <a:lstStyle/>
              <a:p>
                <a:pPr lvl="0"/>
                <a:r>
                  <a:rPr lang="fr-FR" sz="1200" b="1" dirty="0"/>
                  <a:t>Ressources : AQM</a:t>
                </a:r>
                <a:endParaRPr lang="fr-FR" sz="1200" dirty="0"/>
              </a:p>
              <a:p>
                <a:pPr lvl="0"/>
                <a:r>
                  <a:rPr lang="fr-FR" sz="1200" dirty="0"/>
                  <a:t>(avec quelles forces, quel aide, quels moyens)</a:t>
                </a:r>
              </a:p>
            </p:txBody>
          </p:sp>
          <p:sp>
            <p:nvSpPr>
              <p:cNvPr id="17" name="Rectangle 16">
                <a:extLst>
                  <a:ext uri="{FF2B5EF4-FFF2-40B4-BE49-F238E27FC236}">
                    <a16:creationId xmlns:a16="http://schemas.microsoft.com/office/drawing/2014/main" id="{69C90DBF-A531-6D41-8B01-FA9177165711}"/>
                  </a:ext>
                </a:extLst>
              </p:cNvPr>
              <p:cNvSpPr/>
              <p:nvPr/>
            </p:nvSpPr>
            <p:spPr>
              <a:xfrm>
                <a:off x="4277931" y="3522708"/>
                <a:ext cx="864096" cy="2107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dirty="0"/>
              </a:p>
            </p:txBody>
          </p:sp>
        </p:grpSp>
        <p:pic>
          <p:nvPicPr>
            <p:cNvPr id="8" name="Picture 10" descr="Résultat de recherche d'images pour &quot;plus&quot;">
              <a:extLst>
                <a:ext uri="{FF2B5EF4-FFF2-40B4-BE49-F238E27FC236}">
                  <a16:creationId xmlns:a16="http://schemas.microsoft.com/office/drawing/2014/main" id="{4F9EB09E-069D-5444-932F-B5FC075586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987" y="3234893"/>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10" descr="Résultat de recherche d'images pour &quot;plus&quot;">
              <a:extLst>
                <a:ext uri="{FF2B5EF4-FFF2-40B4-BE49-F238E27FC236}">
                  <a16:creationId xmlns:a16="http://schemas.microsoft.com/office/drawing/2014/main" id="{0D4D3D1D-B73D-6440-8DC3-BE4E551C5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987" y="3733535"/>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10" descr="Résultat de recherche d'images pour &quot;plus&quot;">
              <a:extLst>
                <a:ext uri="{FF2B5EF4-FFF2-40B4-BE49-F238E27FC236}">
                  <a16:creationId xmlns:a16="http://schemas.microsoft.com/office/drawing/2014/main" id="{6377FE6B-7A75-8B48-91DE-F94002FB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921" y="4197107"/>
              <a:ext cx="245078" cy="218305"/>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descr="Résultat de recherche d'images pour &quot;plus&quot;">
              <a:extLst>
                <a:ext uri="{FF2B5EF4-FFF2-40B4-BE49-F238E27FC236}">
                  <a16:creationId xmlns:a16="http://schemas.microsoft.com/office/drawing/2014/main" id="{ADFDF992-6EE6-B54C-97C2-D7F8812D0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2921" y="4804901"/>
              <a:ext cx="245078" cy="218305"/>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2795064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165508"/>
            <a:ext cx="10136889" cy="452801"/>
          </a:xfrm>
        </p:spPr>
        <p:txBody>
          <a:bodyPr/>
          <a:lstStyle/>
          <a:p>
            <a:r>
              <a:rPr lang="fr-FR" sz="3200" dirty="0"/>
              <a:t>Quelle est la définition de la RSE ?</a:t>
            </a:r>
          </a:p>
          <a:p>
            <a:endParaRPr lang="fr-FR" sz="2400" dirty="0"/>
          </a:p>
        </p:txBody>
      </p:sp>
      <p:sp>
        <p:nvSpPr>
          <p:cNvPr id="6" name="Espace réservé du texte 5">
            <a:extLst>
              <a:ext uri="{FF2B5EF4-FFF2-40B4-BE49-F238E27FC236}">
                <a16:creationId xmlns:a16="http://schemas.microsoft.com/office/drawing/2014/main" id="{D408A14F-BE3F-6144-833E-FCD8636F0573}"/>
              </a:ext>
            </a:extLst>
          </p:cNvPr>
          <p:cNvSpPr>
            <a:spLocks noGrp="1"/>
          </p:cNvSpPr>
          <p:nvPr>
            <p:ph type="body" sz="quarter" idx="13"/>
          </p:nvPr>
        </p:nvSpPr>
        <p:spPr>
          <a:xfrm>
            <a:off x="252940" y="1316840"/>
            <a:ext cx="10873802" cy="4244009"/>
          </a:xfrm>
        </p:spPr>
        <p:txBody>
          <a:bodyPr/>
          <a:lstStyle/>
          <a:p>
            <a:endParaRPr lang="fr-FR" dirty="0"/>
          </a:p>
          <a:p>
            <a:pPr marL="514350" indent="-514350">
              <a:buAutoNum type="arabicPeriod"/>
            </a:pPr>
            <a:r>
              <a:rPr lang="fr-FR" dirty="0"/>
              <a:t>Intégration des droits de l'homme dans les activités par les entreprises</a:t>
            </a:r>
          </a:p>
          <a:p>
            <a:pPr marL="514350" indent="-514350">
              <a:buAutoNum type="arabicPeriod"/>
            </a:pPr>
            <a:endParaRPr lang="fr-FR" dirty="0"/>
          </a:p>
          <a:p>
            <a:pPr marL="514350" indent="-514350">
              <a:buAutoNum type="arabicPeriod"/>
            </a:pPr>
            <a:r>
              <a:rPr lang="fr-FR" dirty="0"/>
              <a:t>Application des recommandations sur le développement durable par les entreprises</a:t>
            </a:r>
          </a:p>
          <a:p>
            <a:pPr marL="514350" indent="-514350">
              <a:buAutoNum type="arabicPeriod"/>
            </a:pPr>
            <a:endParaRPr lang="fr-FR" dirty="0"/>
          </a:p>
          <a:p>
            <a:pPr marL="514350" indent="-514350">
              <a:buAutoNum type="arabicPeriod"/>
            </a:pPr>
            <a:r>
              <a:rPr lang="fr-FR" dirty="0"/>
              <a:t>La prise en compte des problèmes environnementaux par les entreprises</a:t>
            </a:r>
          </a:p>
          <a:p>
            <a:endParaRPr lang="fr-FR" dirty="0"/>
          </a:p>
        </p:txBody>
      </p:sp>
      <p:pic>
        <p:nvPicPr>
          <p:cNvPr id="4" name="Image 3">
            <a:extLst>
              <a:ext uri="{FF2B5EF4-FFF2-40B4-BE49-F238E27FC236}">
                <a16:creationId xmlns:a16="http://schemas.microsoft.com/office/drawing/2014/main" id="{CD88F364-4672-F14A-9291-B3CD1C45F084}"/>
              </a:ext>
            </a:extLst>
          </p:cNvPr>
          <p:cNvPicPr>
            <a:picLocks noChangeAspect="1"/>
          </p:cNvPicPr>
          <p:nvPr/>
        </p:nvPicPr>
        <p:blipFill>
          <a:blip r:embed="rId3"/>
          <a:stretch>
            <a:fillRect/>
          </a:stretch>
        </p:blipFill>
        <p:spPr>
          <a:xfrm>
            <a:off x="10368950" y="386751"/>
            <a:ext cx="1460739" cy="1460739"/>
          </a:xfrm>
          <a:prstGeom prst="rect">
            <a:avLst/>
          </a:prstGeom>
        </p:spPr>
      </p:pic>
    </p:spTree>
    <p:extLst>
      <p:ext uri="{BB962C8B-B14F-4D97-AF65-F5344CB8AC3E}">
        <p14:creationId xmlns:p14="http://schemas.microsoft.com/office/powerpoint/2010/main" val="4208079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pPr>
              <a:defRPr/>
            </a:pPr>
            <a:r>
              <a:rPr lang="fr-FR" dirty="0">
                <a:solidFill>
                  <a:srgbClr val="FFFFFF"/>
                </a:solidFill>
                <a:latin typeface="Proxima Nova Regular"/>
                <a:cs typeface="Proxima Nova Regular"/>
              </a:rPr>
              <a:t>Phase V .DÉPLOYER :</a:t>
            </a:r>
            <a:br>
              <a:rPr lang="fr-FR" dirty="0">
                <a:solidFill>
                  <a:srgbClr val="FFFFFF"/>
                </a:solidFill>
                <a:latin typeface="Proxima Nova Regular"/>
                <a:cs typeface="Proxima Nova Regular"/>
              </a:rPr>
            </a:br>
            <a:r>
              <a:rPr lang="fr-FR" dirty="0">
                <a:solidFill>
                  <a:srgbClr val="FFFFFF"/>
                </a:solidFill>
                <a:latin typeface="Proxima Nova Regular"/>
                <a:cs typeface="Proxima Nova Regular"/>
              </a:rPr>
              <a:t>La concrétisation</a:t>
            </a:r>
            <a:endParaRPr lang="fr-FR" dirty="0">
              <a:solidFill>
                <a:srgbClr val="FFFFFF"/>
              </a:solidFill>
            </a:endParaRPr>
          </a:p>
        </p:txBody>
      </p:sp>
      <p:pic>
        <p:nvPicPr>
          <p:cNvPr id="19" name="Image 18">
            <a:extLst>
              <a:ext uri="{FF2B5EF4-FFF2-40B4-BE49-F238E27FC236}">
                <a16:creationId xmlns:a16="http://schemas.microsoft.com/office/drawing/2014/main" id="{D3759E7C-A292-5843-BCE2-03708A6C2B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9277" y="0"/>
            <a:ext cx="3742723" cy="1674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 name="Rectangle 3">
            <a:extLst>
              <a:ext uri="{FF2B5EF4-FFF2-40B4-BE49-F238E27FC236}">
                <a16:creationId xmlns:a16="http://schemas.microsoft.com/office/drawing/2014/main" id="{A7E8E774-6BFA-3C4B-9A8F-3B655B44A92C}"/>
              </a:ext>
            </a:extLst>
          </p:cNvPr>
          <p:cNvSpPr>
            <a:spLocks noGrp="1" noChangeArrowheads="1"/>
          </p:cNvSpPr>
          <p:nvPr>
            <p:ph type="body" sz="quarter" idx="13"/>
          </p:nvPr>
        </p:nvSpPr>
        <p:spPr>
          <a:xfrm>
            <a:off x="0" y="1684715"/>
            <a:ext cx="10874375" cy="4243387"/>
          </a:xfrm>
        </p:spPr>
        <p:txBody>
          <a:bodyPr/>
          <a:lstStyle/>
          <a:p>
            <a:pPr eaLnBrk="1" hangingPunct="1">
              <a:defRPr/>
            </a:pPr>
            <a:r>
              <a:rPr lang="fr-FR" sz="2400" dirty="0"/>
              <a:t>Nommez l</a:t>
            </a:r>
            <a:r>
              <a:rPr lang="ja-JP" altLang="fr-FR" sz="2400" dirty="0">
                <a:latin typeface="Arial"/>
              </a:rPr>
              <a:t>’</a:t>
            </a:r>
            <a:r>
              <a:rPr lang="fr-FR" sz="2400" dirty="0"/>
              <a:t>action en référence à la proposition</a:t>
            </a:r>
          </a:p>
          <a:p>
            <a:pPr eaLnBrk="1" hangingPunct="1">
              <a:defRPr/>
            </a:pPr>
            <a:r>
              <a:rPr lang="fr-FR" sz="2400" dirty="0"/>
              <a:t>Les objectifs précis</a:t>
            </a:r>
          </a:p>
          <a:p>
            <a:pPr eaLnBrk="1" hangingPunct="1">
              <a:defRPr/>
            </a:pPr>
            <a:r>
              <a:rPr lang="fr-FR" sz="2400" dirty="0"/>
              <a:t>Identifiez les enjeux et les pré requis pour la réalisation de l</a:t>
            </a:r>
            <a:r>
              <a:rPr lang="ja-JP" altLang="fr-FR" sz="2400" dirty="0">
                <a:latin typeface="Arial"/>
              </a:rPr>
              <a:t>’</a:t>
            </a:r>
            <a:r>
              <a:rPr lang="fr-FR" sz="2400" dirty="0"/>
              <a:t>action</a:t>
            </a:r>
          </a:p>
          <a:p>
            <a:pPr eaLnBrk="1" hangingPunct="1">
              <a:defRPr/>
            </a:pPr>
            <a:r>
              <a:rPr lang="fr-FR" sz="2400" dirty="0"/>
              <a:t>Élaborez un plan d</a:t>
            </a:r>
            <a:r>
              <a:rPr lang="ja-JP" altLang="fr-FR" sz="2400" dirty="0">
                <a:latin typeface="Arial"/>
              </a:rPr>
              <a:t>’</a:t>
            </a:r>
            <a:r>
              <a:rPr lang="fr-FR" sz="2400" dirty="0"/>
              <a:t>action</a:t>
            </a:r>
          </a:p>
          <a:p>
            <a:pPr eaLnBrk="1" hangingPunct="1">
              <a:defRPr/>
            </a:pPr>
            <a:r>
              <a:rPr lang="fr-FR" sz="2400" dirty="0"/>
              <a:t>Définissez les indicateurs de succès</a:t>
            </a:r>
          </a:p>
          <a:p>
            <a:pPr eaLnBrk="1" hangingPunct="1">
              <a:defRPr/>
            </a:pPr>
            <a:r>
              <a:rPr lang="fr-FR" sz="2400" dirty="0"/>
              <a:t>Quelle communication autour de l</a:t>
            </a:r>
            <a:r>
              <a:rPr lang="ja-JP" altLang="fr-FR" sz="2400" dirty="0">
                <a:latin typeface="Arial"/>
              </a:rPr>
              <a:t>’</a:t>
            </a:r>
            <a:r>
              <a:rPr lang="fr-FR" sz="2400" dirty="0"/>
              <a:t>action?</a:t>
            </a:r>
          </a:p>
          <a:p>
            <a:pPr eaLnBrk="1" hangingPunct="1">
              <a:defRPr/>
            </a:pPr>
            <a:r>
              <a:rPr lang="fr-FR" sz="2400" dirty="0"/>
              <a:t>Nom de la personne responsable de l</a:t>
            </a:r>
            <a:r>
              <a:rPr lang="ja-JP" altLang="fr-FR" sz="2400" dirty="0">
                <a:latin typeface="Arial"/>
              </a:rPr>
              <a:t>’</a:t>
            </a:r>
            <a:r>
              <a:rPr lang="fr-FR" sz="2400" dirty="0"/>
              <a:t>action et des membres du groupe « Déploiement »</a:t>
            </a:r>
          </a:p>
        </p:txBody>
      </p:sp>
    </p:spTree>
    <p:extLst>
      <p:ext uri="{BB962C8B-B14F-4D97-AF65-F5344CB8AC3E}">
        <p14:creationId xmlns:p14="http://schemas.microsoft.com/office/powerpoint/2010/main" val="4201344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D985A6C-E8A1-9468-5495-C22B6A84A716}"/>
              </a:ext>
            </a:extLst>
          </p:cNvPr>
          <p:cNvSpPr>
            <a:spLocks noGrp="1"/>
          </p:cNvSpPr>
          <p:nvPr>
            <p:ph type="body" sz="quarter" idx="10"/>
          </p:nvPr>
        </p:nvSpPr>
        <p:spPr/>
        <p:txBody>
          <a:bodyPr/>
          <a:lstStyle/>
          <a:p>
            <a:pPr>
              <a:defRPr/>
            </a:pPr>
            <a:r>
              <a:rPr lang="fr-FR" dirty="0">
                <a:solidFill>
                  <a:srgbClr val="FFFFFF"/>
                </a:solidFill>
                <a:latin typeface="Proxima Nova Regular"/>
                <a:cs typeface="Proxima Nova Regular"/>
              </a:rPr>
              <a:t>Phase V .DÉPLOYER :</a:t>
            </a:r>
            <a:br>
              <a:rPr lang="fr-FR" dirty="0">
                <a:solidFill>
                  <a:srgbClr val="FFFFFF"/>
                </a:solidFill>
                <a:latin typeface="Proxima Nova Regular"/>
                <a:cs typeface="Proxima Nova Regular"/>
              </a:rPr>
            </a:br>
            <a:r>
              <a:rPr lang="fr-FR" dirty="0">
                <a:solidFill>
                  <a:srgbClr val="FFFFFF"/>
                </a:solidFill>
                <a:latin typeface="Proxima Nova Regular"/>
                <a:cs typeface="Proxima Nova Regular"/>
              </a:rPr>
              <a:t>La concrétisation</a:t>
            </a:r>
            <a:endParaRPr lang="fr-FR" dirty="0">
              <a:solidFill>
                <a:srgbClr val="FFFFFF"/>
              </a:solidFill>
            </a:endParaRPr>
          </a:p>
        </p:txBody>
      </p:sp>
      <p:pic>
        <p:nvPicPr>
          <p:cNvPr id="19" name="Image 18">
            <a:extLst>
              <a:ext uri="{FF2B5EF4-FFF2-40B4-BE49-F238E27FC236}">
                <a16:creationId xmlns:a16="http://schemas.microsoft.com/office/drawing/2014/main" id="{D3759E7C-A292-5843-BCE2-03708A6C2B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49277" y="0"/>
            <a:ext cx="3742723" cy="1674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02D5D4B3-ED90-294B-8D26-52D7C06636CB}"/>
              </a:ext>
            </a:extLst>
          </p:cNvPr>
          <p:cNvPicPr>
            <a:picLocks noChangeAspect="1"/>
          </p:cNvPicPr>
          <p:nvPr/>
        </p:nvPicPr>
        <p:blipFill>
          <a:blip r:embed="rId4"/>
          <a:stretch>
            <a:fillRect/>
          </a:stretch>
        </p:blipFill>
        <p:spPr>
          <a:xfrm>
            <a:off x="2665708" y="1684607"/>
            <a:ext cx="6692093" cy="4708443"/>
          </a:xfrm>
          <a:prstGeom prst="rect">
            <a:avLst/>
          </a:prstGeom>
        </p:spPr>
      </p:pic>
    </p:spTree>
    <p:extLst>
      <p:ext uri="{BB962C8B-B14F-4D97-AF65-F5344CB8AC3E}">
        <p14:creationId xmlns:p14="http://schemas.microsoft.com/office/powerpoint/2010/main" val="3330438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165508"/>
            <a:ext cx="10136889" cy="452801"/>
          </a:xfrm>
        </p:spPr>
        <p:txBody>
          <a:bodyPr/>
          <a:lstStyle/>
          <a:p>
            <a:r>
              <a:rPr lang="fr-FR" sz="3200" dirty="0"/>
              <a:t>Définition de la RSE</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a:xfrm>
            <a:off x="7172658" y="1316839"/>
            <a:ext cx="5019342" cy="4244009"/>
          </a:xfrm>
        </p:spPr>
        <p:txBody>
          <a:bodyPr/>
          <a:lstStyle/>
          <a:p>
            <a:pPr algn="ctr"/>
            <a:endParaRPr lang="fr-FR" dirty="0"/>
          </a:p>
          <a:p>
            <a:pPr marL="0" indent="0" algn="ctr">
              <a:buNone/>
            </a:pPr>
            <a:r>
              <a:rPr lang="fr-FR" dirty="0"/>
              <a:t>« Un développement qui répond aux besoins du présent sans compromettre la capacité des générations futures à répondre aux leurs » Rapport Brundtland, 1987 ONU</a:t>
            </a:r>
          </a:p>
          <a:p>
            <a:pPr algn="ctr"/>
            <a:endParaRPr lang="fr-FR" dirty="0"/>
          </a:p>
          <a:p>
            <a:pPr algn="ctr"/>
            <a:endParaRPr lang="fr-FR" dirty="0"/>
          </a:p>
        </p:txBody>
      </p:sp>
      <p:pic>
        <p:nvPicPr>
          <p:cNvPr id="5" name="Image 4">
            <a:extLst>
              <a:ext uri="{FF2B5EF4-FFF2-40B4-BE49-F238E27FC236}">
                <a16:creationId xmlns:a16="http://schemas.microsoft.com/office/drawing/2014/main" id="{3D7F6662-4ACA-754D-814C-0C35315CFE95}"/>
              </a:ext>
            </a:extLst>
          </p:cNvPr>
          <p:cNvPicPr/>
          <p:nvPr/>
        </p:nvPicPr>
        <p:blipFill>
          <a:blip r:embed="rId3"/>
          <a:stretch>
            <a:fillRect/>
          </a:stretch>
        </p:blipFill>
        <p:spPr>
          <a:xfrm>
            <a:off x="379563" y="1242204"/>
            <a:ext cx="6418052" cy="5469147"/>
          </a:xfrm>
          <a:prstGeom prst="rect">
            <a:avLst/>
          </a:prstGeom>
        </p:spPr>
      </p:pic>
    </p:spTree>
    <p:extLst>
      <p:ext uri="{BB962C8B-B14F-4D97-AF65-F5344CB8AC3E}">
        <p14:creationId xmlns:p14="http://schemas.microsoft.com/office/powerpoint/2010/main" val="2437331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56920" y="96495"/>
            <a:ext cx="10136889" cy="452801"/>
          </a:xfrm>
        </p:spPr>
        <p:txBody>
          <a:bodyPr/>
          <a:lstStyle/>
          <a:p>
            <a:r>
              <a:rPr lang="fr-FR" sz="3200" dirty="0"/>
              <a:t>La RSE et le développement durable</a:t>
            </a:r>
          </a:p>
          <a:p>
            <a:r>
              <a:rPr lang="fr-FR" sz="3200" dirty="0"/>
              <a:t> sont des approches:</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p:txBody>
          <a:bodyPr/>
          <a:lstStyle/>
          <a:p>
            <a:pPr marL="0" indent="0">
              <a:buNone/>
            </a:pPr>
            <a:endParaRPr lang="fr-FR" dirty="0"/>
          </a:p>
          <a:p>
            <a:pPr marL="514350" indent="-514350">
              <a:buAutoNum type="arabicPeriod"/>
            </a:pPr>
            <a:r>
              <a:rPr lang="fr-FR" dirty="0"/>
              <a:t>Complémentaires</a:t>
            </a:r>
          </a:p>
          <a:p>
            <a:pPr marL="514350" indent="-514350">
              <a:buAutoNum type="arabicPeriod"/>
            </a:pPr>
            <a:endParaRPr lang="fr-FR" dirty="0"/>
          </a:p>
          <a:p>
            <a:pPr marL="514350" indent="-514350">
              <a:buAutoNum type="arabicPeriod"/>
            </a:pPr>
            <a:r>
              <a:rPr lang="fr-FR" dirty="0"/>
              <a:t>Opposées</a:t>
            </a:r>
          </a:p>
          <a:p>
            <a:pPr marL="514350" indent="-514350">
              <a:buAutoNum type="arabicPeriod"/>
            </a:pPr>
            <a:endParaRPr lang="fr-FR" dirty="0"/>
          </a:p>
          <a:p>
            <a:pPr marL="514350" indent="-514350">
              <a:buAutoNum type="arabicPeriod"/>
            </a:pPr>
            <a:r>
              <a:rPr lang="fr-FR" dirty="0"/>
              <a:t>Aucune des deux réponses</a:t>
            </a:r>
          </a:p>
          <a:p>
            <a:endParaRPr lang="fr-FR" dirty="0"/>
          </a:p>
          <a:p>
            <a:endParaRPr lang="fr-FR" dirty="0"/>
          </a:p>
        </p:txBody>
      </p:sp>
      <p:pic>
        <p:nvPicPr>
          <p:cNvPr id="5" name="Image 4">
            <a:extLst>
              <a:ext uri="{FF2B5EF4-FFF2-40B4-BE49-F238E27FC236}">
                <a16:creationId xmlns:a16="http://schemas.microsoft.com/office/drawing/2014/main" id="{3A354CA2-8D10-E145-8EC0-F4665427A7D6}"/>
              </a:ext>
            </a:extLst>
          </p:cNvPr>
          <p:cNvPicPr>
            <a:picLocks noChangeAspect="1"/>
          </p:cNvPicPr>
          <p:nvPr/>
        </p:nvPicPr>
        <p:blipFill>
          <a:blip r:embed="rId2"/>
          <a:stretch>
            <a:fillRect/>
          </a:stretch>
        </p:blipFill>
        <p:spPr>
          <a:xfrm>
            <a:off x="10368950" y="404004"/>
            <a:ext cx="1460739" cy="1460739"/>
          </a:xfrm>
          <a:prstGeom prst="rect">
            <a:avLst/>
          </a:prstGeom>
        </p:spPr>
      </p:pic>
    </p:spTree>
    <p:extLst>
      <p:ext uri="{BB962C8B-B14F-4D97-AF65-F5344CB8AC3E}">
        <p14:creationId xmlns:p14="http://schemas.microsoft.com/office/powerpoint/2010/main" val="326484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165508"/>
            <a:ext cx="10136889" cy="452801"/>
          </a:xfrm>
        </p:spPr>
        <p:txBody>
          <a:bodyPr/>
          <a:lstStyle/>
          <a:p>
            <a:r>
              <a:rPr lang="fr-FR" sz="3200" dirty="0"/>
              <a:t>RSE et Développement Durable</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a:xfrm>
            <a:off x="132170" y="954530"/>
            <a:ext cx="10133264" cy="4244009"/>
          </a:xfrm>
        </p:spPr>
        <p:txBody>
          <a:bodyPr/>
          <a:lstStyle/>
          <a:p>
            <a:pPr marL="0" indent="0">
              <a:buNone/>
            </a:pPr>
            <a:endParaRPr lang="fr-FR" sz="2000" dirty="0"/>
          </a:p>
          <a:p>
            <a:pPr marL="0" indent="0">
              <a:buNone/>
            </a:pPr>
            <a:r>
              <a:rPr lang="fr-FR" sz="2000" dirty="0"/>
              <a:t>« Intégration volontaire par les entreprises de préoccupations sociales et environnementales à leurs activités commerciales et leurs relations avec les parties prenantes » définition Commission européenne</a:t>
            </a:r>
          </a:p>
          <a:p>
            <a:pPr marL="0" indent="0">
              <a:buNone/>
            </a:pPr>
            <a:endParaRPr lang="fr-FR" sz="2000" dirty="0"/>
          </a:p>
          <a:p>
            <a:pPr lvl="0"/>
            <a:r>
              <a:rPr lang="fr-FR" sz="2000" dirty="0"/>
              <a:t>Trois piliers: environnementaux, sociaux, et économiques.</a:t>
            </a:r>
          </a:p>
          <a:p>
            <a:pPr lvl="0"/>
            <a:r>
              <a:rPr lang="fr-FR" sz="2000" dirty="0"/>
              <a:t>Démarche globale et au-delà du respect de la loi</a:t>
            </a:r>
          </a:p>
          <a:p>
            <a:r>
              <a:rPr lang="fr-FR" sz="2000" dirty="0"/>
              <a:t>Cadre juridique de la dimension RSE pour les entreprises françaises</a:t>
            </a:r>
          </a:p>
          <a:p>
            <a:pPr marL="0" indent="0">
              <a:buNone/>
            </a:pPr>
            <a:endParaRPr lang="fr-FR" sz="2000" dirty="0"/>
          </a:p>
          <a:p>
            <a:endParaRPr lang="fr-FR" sz="2000" dirty="0"/>
          </a:p>
        </p:txBody>
      </p:sp>
      <p:pic>
        <p:nvPicPr>
          <p:cNvPr id="5" name="Image 4">
            <a:extLst>
              <a:ext uri="{FF2B5EF4-FFF2-40B4-BE49-F238E27FC236}">
                <a16:creationId xmlns:a16="http://schemas.microsoft.com/office/drawing/2014/main" id="{614561DA-646D-FC4E-A76B-1EE02C9FB35A}"/>
              </a:ext>
            </a:extLst>
          </p:cNvPr>
          <p:cNvPicPr/>
          <p:nvPr/>
        </p:nvPicPr>
        <p:blipFill>
          <a:blip r:embed="rId3"/>
          <a:stretch>
            <a:fillRect/>
          </a:stretch>
        </p:blipFill>
        <p:spPr>
          <a:xfrm>
            <a:off x="8504567" y="2536168"/>
            <a:ext cx="3687433" cy="3728498"/>
          </a:xfrm>
          <a:prstGeom prst="rect">
            <a:avLst/>
          </a:prstGeom>
        </p:spPr>
      </p:pic>
    </p:spTree>
    <p:extLst>
      <p:ext uri="{BB962C8B-B14F-4D97-AF65-F5344CB8AC3E}">
        <p14:creationId xmlns:p14="http://schemas.microsoft.com/office/powerpoint/2010/main" val="3910639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96496"/>
            <a:ext cx="10136889" cy="452801"/>
          </a:xfrm>
        </p:spPr>
        <p:txBody>
          <a:bodyPr/>
          <a:lstStyle/>
          <a:p>
            <a:r>
              <a:rPr lang="fr-FR" sz="3200" dirty="0"/>
              <a:t>Combien y </a:t>
            </a:r>
            <a:r>
              <a:rPr lang="fr-FR" sz="3200" dirty="0" err="1"/>
              <a:t>a-t-il</a:t>
            </a:r>
            <a:r>
              <a:rPr lang="fr-FR" sz="3200" dirty="0"/>
              <a:t> d’objectifs de </a:t>
            </a:r>
          </a:p>
          <a:p>
            <a:r>
              <a:rPr lang="fr-FR" sz="3200" dirty="0"/>
              <a:t>Développement durable ?</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p:txBody>
          <a:bodyPr/>
          <a:lstStyle/>
          <a:p>
            <a:pPr marL="0" indent="0">
              <a:buNone/>
            </a:pPr>
            <a:endParaRPr lang="fr-FR" dirty="0"/>
          </a:p>
          <a:p>
            <a:r>
              <a:rPr lang="fr-FR" dirty="0"/>
              <a:t> 9</a:t>
            </a:r>
          </a:p>
          <a:p>
            <a:endParaRPr lang="fr-FR" dirty="0"/>
          </a:p>
          <a:p>
            <a:r>
              <a:rPr lang="fr-FR" dirty="0"/>
              <a:t> 17</a:t>
            </a:r>
          </a:p>
          <a:p>
            <a:endParaRPr lang="fr-FR" dirty="0"/>
          </a:p>
          <a:p>
            <a:r>
              <a:rPr lang="fr-FR" dirty="0"/>
              <a:t> 19</a:t>
            </a:r>
          </a:p>
          <a:p>
            <a:endParaRPr lang="fr-FR" dirty="0"/>
          </a:p>
          <a:p>
            <a:endParaRPr lang="fr-FR" dirty="0"/>
          </a:p>
        </p:txBody>
      </p:sp>
      <p:pic>
        <p:nvPicPr>
          <p:cNvPr id="5" name="Image 4">
            <a:extLst>
              <a:ext uri="{FF2B5EF4-FFF2-40B4-BE49-F238E27FC236}">
                <a16:creationId xmlns:a16="http://schemas.microsoft.com/office/drawing/2014/main" id="{536736C3-929C-6A41-9175-D17F48CB34B3}"/>
              </a:ext>
            </a:extLst>
          </p:cNvPr>
          <p:cNvPicPr>
            <a:picLocks noChangeAspect="1"/>
          </p:cNvPicPr>
          <p:nvPr/>
        </p:nvPicPr>
        <p:blipFill>
          <a:blip r:embed="rId2"/>
          <a:stretch>
            <a:fillRect/>
          </a:stretch>
        </p:blipFill>
        <p:spPr>
          <a:xfrm>
            <a:off x="10368950" y="386751"/>
            <a:ext cx="1460739" cy="1460739"/>
          </a:xfrm>
          <a:prstGeom prst="rect">
            <a:avLst/>
          </a:prstGeom>
        </p:spPr>
      </p:pic>
    </p:spTree>
    <p:extLst>
      <p:ext uri="{BB962C8B-B14F-4D97-AF65-F5344CB8AC3E}">
        <p14:creationId xmlns:p14="http://schemas.microsoft.com/office/powerpoint/2010/main" val="421508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B272768-808C-CFC5-A70D-74907086CEA5}"/>
              </a:ext>
            </a:extLst>
          </p:cNvPr>
          <p:cNvSpPr>
            <a:spLocks noGrp="1"/>
          </p:cNvSpPr>
          <p:nvPr>
            <p:ph type="body" sz="quarter" idx="10"/>
          </p:nvPr>
        </p:nvSpPr>
        <p:spPr>
          <a:xfrm>
            <a:off x="174173" y="96496"/>
            <a:ext cx="10136889" cy="452801"/>
          </a:xfrm>
        </p:spPr>
        <p:txBody>
          <a:bodyPr/>
          <a:lstStyle/>
          <a:p>
            <a:r>
              <a:rPr lang="fr-FR" sz="3200" dirty="0"/>
              <a:t>Combien y </a:t>
            </a:r>
            <a:r>
              <a:rPr lang="fr-FR" sz="3200" dirty="0" err="1"/>
              <a:t>a-t-il</a:t>
            </a:r>
            <a:r>
              <a:rPr lang="fr-FR" sz="3200" dirty="0"/>
              <a:t> d’objectifs de </a:t>
            </a:r>
          </a:p>
          <a:p>
            <a:r>
              <a:rPr lang="fr-FR" sz="3200" dirty="0"/>
              <a:t>Développement durable ?</a:t>
            </a:r>
          </a:p>
          <a:p>
            <a:endParaRPr lang="fr-FR" sz="2400" dirty="0"/>
          </a:p>
        </p:txBody>
      </p:sp>
      <p:sp>
        <p:nvSpPr>
          <p:cNvPr id="4" name="Espace réservé du texte 3">
            <a:extLst>
              <a:ext uri="{FF2B5EF4-FFF2-40B4-BE49-F238E27FC236}">
                <a16:creationId xmlns:a16="http://schemas.microsoft.com/office/drawing/2014/main" id="{334CAA46-CD09-9642-8183-7E49DEDEDCB6}"/>
              </a:ext>
            </a:extLst>
          </p:cNvPr>
          <p:cNvSpPr>
            <a:spLocks noGrp="1"/>
          </p:cNvSpPr>
          <p:nvPr>
            <p:ph type="body" sz="quarter" idx="13"/>
          </p:nvPr>
        </p:nvSpPr>
        <p:spPr>
          <a:xfrm>
            <a:off x="235687" y="1127059"/>
            <a:ext cx="10873802" cy="1202073"/>
          </a:xfrm>
        </p:spPr>
        <p:txBody>
          <a:bodyPr/>
          <a:lstStyle/>
          <a:p>
            <a:pPr marL="0" indent="0">
              <a:buNone/>
            </a:pPr>
            <a:endParaRPr lang="fr-FR" dirty="0"/>
          </a:p>
          <a:p>
            <a:pPr marL="0" lvl="0" indent="0">
              <a:buNone/>
            </a:pPr>
            <a:r>
              <a:rPr lang="fr-FR" dirty="0"/>
              <a:t>ODD depuis 2015 : « sauver le monde » Agenda 2030 défis mondiaux</a:t>
            </a:r>
          </a:p>
          <a:p>
            <a:endParaRPr lang="fr-FR" dirty="0"/>
          </a:p>
          <a:p>
            <a:endParaRPr lang="fr-FR" dirty="0"/>
          </a:p>
        </p:txBody>
      </p:sp>
      <p:pic>
        <p:nvPicPr>
          <p:cNvPr id="5" name="Image 4">
            <a:extLst>
              <a:ext uri="{FF2B5EF4-FFF2-40B4-BE49-F238E27FC236}">
                <a16:creationId xmlns:a16="http://schemas.microsoft.com/office/drawing/2014/main" id="{40C46A96-F40E-D747-9D73-808061C184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0332" y="2295010"/>
            <a:ext cx="8382719" cy="3605458"/>
          </a:xfrm>
          <a:prstGeom prst="rect">
            <a:avLst/>
          </a:prstGeom>
          <a:noFill/>
          <a:ln>
            <a:noFill/>
          </a:ln>
        </p:spPr>
      </p:pic>
    </p:spTree>
    <p:extLst>
      <p:ext uri="{BB962C8B-B14F-4D97-AF65-F5344CB8AC3E}">
        <p14:creationId xmlns:p14="http://schemas.microsoft.com/office/powerpoint/2010/main" val="347342621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1926</TotalTime>
  <Words>2749</Words>
  <Application>Microsoft Macintosh PowerPoint</Application>
  <PresentationFormat>Grand écran</PresentationFormat>
  <Paragraphs>374</Paragraphs>
  <Slides>41</Slides>
  <Notes>23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MS PGothic</vt:lpstr>
      <vt:lpstr>游ゴシック</vt:lpstr>
      <vt:lpstr>Aptos</vt:lpstr>
      <vt:lpstr>Arial</vt:lpstr>
      <vt:lpstr>Corbel</vt:lpstr>
      <vt:lpstr>Proxima Nova Regular</vt:lpstr>
      <vt:lpstr>Wingdings</vt:lpstr>
      <vt:lpstr>Wingdings 2</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Dubois de Mont-Marin</dc:creator>
  <cp:lastModifiedBy>Microsoft Office User</cp:lastModifiedBy>
  <cp:revision>81</cp:revision>
  <dcterms:created xsi:type="dcterms:W3CDTF">2025-03-11T15:05:39Z</dcterms:created>
  <dcterms:modified xsi:type="dcterms:W3CDTF">2025-11-21T10:07:53Z</dcterms:modified>
</cp:coreProperties>
</file>